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5"/>
  </p:notesMasterIdLst>
  <p:sldIdLst>
    <p:sldId id="256" r:id="rId2"/>
    <p:sldId id="388" r:id="rId3"/>
    <p:sldId id="257" r:id="rId4"/>
    <p:sldId id="279" r:id="rId5"/>
    <p:sldId id="311" r:id="rId6"/>
    <p:sldId id="259" r:id="rId7"/>
    <p:sldId id="287" r:id="rId8"/>
    <p:sldId id="387" r:id="rId9"/>
    <p:sldId id="384" r:id="rId10"/>
    <p:sldId id="385" r:id="rId11"/>
    <p:sldId id="386" r:id="rId12"/>
    <p:sldId id="363" r:id="rId13"/>
    <p:sldId id="258" r:id="rId14"/>
    <p:sldId id="288" r:id="rId15"/>
    <p:sldId id="269" r:id="rId16"/>
    <p:sldId id="270" r:id="rId17"/>
    <p:sldId id="359" r:id="rId18"/>
    <p:sldId id="339" r:id="rId19"/>
    <p:sldId id="340" r:id="rId20"/>
    <p:sldId id="341" r:id="rId21"/>
    <p:sldId id="337" r:id="rId22"/>
    <p:sldId id="324" r:id="rId23"/>
    <p:sldId id="329" r:id="rId24"/>
    <p:sldId id="330" r:id="rId25"/>
    <p:sldId id="326" r:id="rId26"/>
    <p:sldId id="332" r:id="rId27"/>
    <p:sldId id="333" r:id="rId28"/>
    <p:sldId id="334" r:id="rId29"/>
    <p:sldId id="280" r:id="rId30"/>
    <p:sldId id="272" r:id="rId31"/>
    <p:sldId id="321" r:id="rId32"/>
    <p:sldId id="322" r:id="rId33"/>
    <p:sldId id="323" r:id="rId34"/>
    <p:sldId id="343" r:id="rId35"/>
    <p:sldId id="301" r:id="rId36"/>
    <p:sldId id="356" r:id="rId37"/>
    <p:sldId id="262" r:id="rId38"/>
    <p:sldId id="344" r:id="rId39"/>
    <p:sldId id="345" r:id="rId40"/>
    <p:sldId id="346" r:id="rId41"/>
    <p:sldId id="348" r:id="rId42"/>
    <p:sldId id="347" r:id="rId43"/>
    <p:sldId id="349" r:id="rId44"/>
    <p:sldId id="308" r:id="rId45"/>
    <p:sldId id="275" r:id="rId46"/>
    <p:sldId id="350" r:id="rId47"/>
    <p:sldId id="342" r:id="rId48"/>
    <p:sldId id="352" r:id="rId49"/>
    <p:sldId id="282" r:id="rId50"/>
    <p:sldId id="353" r:id="rId51"/>
    <p:sldId id="354" r:id="rId52"/>
    <p:sldId id="362" r:id="rId53"/>
    <p:sldId id="360" r:id="rId54"/>
    <p:sldId id="389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6" r:id="rId67"/>
    <p:sldId id="383" r:id="rId68"/>
    <p:sldId id="377" r:id="rId69"/>
    <p:sldId id="378" r:id="rId70"/>
    <p:sldId id="379" r:id="rId71"/>
    <p:sldId id="380" r:id="rId72"/>
    <p:sldId id="381" r:id="rId73"/>
    <p:sldId id="382" r:id="rId74"/>
  </p:sldIdLst>
  <p:sldSz cx="12192000" cy="6858000"/>
  <p:notesSz cx="6858000" cy="9144000"/>
  <p:embeddedFontLst>
    <p:embeddedFont>
      <p:font typeface="맑은 고딕" panose="020B0503020000020004" pitchFamily="50" charset="-127"/>
      <p:regular r:id="rId76"/>
      <p:bold r:id="rId77"/>
    </p:embeddedFont>
    <p:embeddedFont>
      <p:font typeface="Pretendard SemiBold" panose="02000703000000020004" pitchFamily="50" charset="-127"/>
      <p:bold r:id="rId78"/>
    </p:embeddedFont>
    <p:embeddedFont>
      <p:font typeface="Pretendard ExtraBold" panose="02000903000000020004" pitchFamily="50" charset="-127"/>
      <p:bold r:id="rId79"/>
    </p:embeddedFont>
    <p:embeddedFont>
      <p:font typeface="Pretendard" panose="02000503000000020004" pitchFamily="50" charset="-127"/>
      <p:regular r:id="rId80"/>
      <p:bold r:id="rId81"/>
    </p:embeddedFont>
    <p:embeddedFont>
      <p:font typeface="Pretendard Light" panose="02000403000000020004" pitchFamily="50" charset="-127"/>
      <p:regular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FF00"/>
    <a:srgbClr val="1F1F1F"/>
    <a:srgbClr val="61B3E7"/>
    <a:srgbClr val="FF9B00"/>
    <a:srgbClr val="FE896B"/>
    <a:srgbClr val="3F5EFB"/>
    <a:srgbClr val="080605"/>
    <a:srgbClr val="385723"/>
    <a:srgbClr val="106A28"/>
    <a:srgbClr val="FC4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78346" autoAdjust="0"/>
  </p:normalViewPr>
  <p:slideViewPr>
    <p:cSldViewPr snapToGrid="0">
      <p:cViewPr varScale="1">
        <p:scale>
          <a:sx n="90" d="100"/>
          <a:sy n="90" d="100"/>
        </p:scale>
        <p:origin x="1248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6"/>
            <c:spPr>
              <a:solidFill>
                <a:srgbClr val="B7FF00"/>
              </a:solidFill>
              <a:ln w="19050">
                <a:noFill/>
              </a:ln>
              <a:effectLst>
                <a:glow rad="139700">
                  <a:srgbClr val="B7FF00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63BB-467F-80E1-038F1C90C57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63BB-467F-80E1-038F1C90C579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63BB-467F-80E1-038F1C90C579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63BB-467F-80E1-038F1C90C579}"/>
              </c:ext>
            </c:extLst>
          </c:dPt>
          <c:cat>
            <c:strRef>
              <c:f>Sheet1!$A$2:$A$5</c:f>
              <c:strCache>
                <c:ptCount val="4"/>
                <c:pt idx="0">
                  <c:v>자본 부족 + 높은 비용</c:v>
                </c:pt>
                <c:pt idx="1">
                  <c:v>인식 부족</c:v>
                </c:pt>
                <c:pt idx="2">
                  <c:v>비즈니스 사례 부족</c:v>
                </c:pt>
                <c:pt idx="3">
                  <c:v>그 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</c:v>
                </c:pt>
                <c:pt idx="1">
                  <c:v>16</c:v>
                </c:pt>
                <c:pt idx="2">
                  <c:v>17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BB-467F-80E1-038F1C90C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86960-BE65-4D09-9A11-688C21B6B2A9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96CF3-E579-4FCE-AC05-B1FFF0539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4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dirty="0" smtClean="0"/>
              <a:t>안녕하십니까</a:t>
            </a:r>
            <a:r>
              <a:rPr lang="en-US" altLang="ko-KR" sz="1000" dirty="0" smtClean="0"/>
              <a:t>!</a:t>
            </a:r>
          </a:p>
          <a:p>
            <a:r>
              <a:rPr lang="ko-KR" altLang="en-US" sz="1000" dirty="0" smtClean="0"/>
              <a:t>스마트 </a:t>
            </a:r>
            <a:r>
              <a:rPr lang="ko-KR" altLang="en-US" sz="1000" dirty="0" err="1" smtClean="0"/>
              <a:t>팩토리</a:t>
            </a:r>
            <a:r>
              <a:rPr lang="ko-KR" altLang="en-US" sz="1000" dirty="0" smtClean="0"/>
              <a:t> 품질 공정 시스템</a:t>
            </a:r>
          </a:p>
          <a:p>
            <a:r>
              <a:rPr lang="ko-KR" altLang="en-US" sz="1000" dirty="0" smtClean="0"/>
              <a:t>불량 제로의 발표자 </a:t>
            </a:r>
            <a:r>
              <a:rPr lang="ko-KR" altLang="en-US" sz="1000" dirty="0" err="1" smtClean="0"/>
              <a:t>강현성입니다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지금부터 발표 시작하겠습니다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56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3A419-5BEF-D58B-D606-A5366A79F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DAEC8C-91A7-01C7-B3E7-0F6DAE5E2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617945-525E-6454-2852-6E5EF061F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특히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기기들을 도입할 때 자본 부족과 높은 비용으로 인해 어려움을 느끼는 비율이 </a:t>
            </a:r>
            <a:r>
              <a:rPr lang="en-US" altLang="ko-KR" dirty="0" smtClean="0"/>
              <a:t>20% </a:t>
            </a:r>
            <a:r>
              <a:rPr lang="ko-KR" altLang="en-US" dirty="0" smtClean="0"/>
              <a:t>이상을 차지하여 가장 큰 장벽으로 작용하고 있습니다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D834-F062-A38A-51B1-41D417E46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98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4CAF6-7195-6919-9115-4FA7DF5E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09B33F-295C-1B6D-CC67-724EC3620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233806-FAEF-FA8F-ED28-D75E0E6B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이에 저희 팀은 품질 공정 작업의 </a:t>
            </a:r>
            <a:r>
              <a:rPr lang="ko-KR" altLang="en-US" dirty="0" err="1" smtClean="0"/>
              <a:t>스마트화를</a:t>
            </a:r>
            <a:r>
              <a:rPr lang="ko-KR" altLang="en-US" dirty="0" smtClean="0"/>
              <a:t> 통해 비용 절감 효과를 극대화하고자 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여러분들에게 소개합니다</a:t>
            </a:r>
            <a:r>
              <a:rPr lang="en-US" altLang="ko-KR" dirty="0" smtClean="0"/>
              <a:t>. “</a:t>
            </a:r>
            <a:r>
              <a:rPr lang="ko-KR" altLang="en-US" dirty="0" smtClean="0"/>
              <a:t>불량 제로” 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B8377B-BFBA-A4AF-3492-693B3698D6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서비스를 </a:t>
            </a:r>
            <a:r>
              <a:rPr lang="en-US" altLang="ko-KR" dirty="0" err="1" smtClean="0"/>
              <a:t>ucc</a:t>
            </a:r>
            <a:r>
              <a:rPr lang="ko-KR" altLang="en-US" dirty="0" smtClean="0"/>
              <a:t>를 통해서 한번 보시죠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71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서비스를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0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팀은 불량 너트 선별을 프로젝트 목표로 설정했습니다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너트는 표준화된 형태와 크기를 가지고 있어 데이터 수집이 용이할 뿐만 아니라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제품의 품질과 안정성을 결정하는 데 중요한 역할을 하기 때문입니다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점을 고려해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산업에서 활용되는 너트의 품질을 선별할 수 있는 시스템을 개발하기로 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43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팀은 너트를 선별하기 위해 세 가지 접근 방식을 준비했습니다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첫째</a:t>
            </a:r>
            <a:r>
              <a:rPr lang="en-US" altLang="ko-KR" dirty="0" smtClean="0"/>
              <a:t>, AI </a:t>
            </a:r>
            <a:r>
              <a:rPr lang="ko-KR" altLang="en-US" dirty="0" smtClean="0"/>
              <a:t>기술을 활용해 불량품을 감지하고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둘째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감지된 불량 너트를 처리할 하드웨어를 설계하고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셋째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모든 과정을 실시간으로 확인할 수 있는 웹 대시보드를 개발하기로 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28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AI </a:t>
            </a:r>
            <a:r>
              <a:rPr lang="ko-KR" altLang="en-US" dirty="0"/>
              <a:t>기술을 활용하여 너트를 세 가지 상태로 구분합니다</a:t>
            </a:r>
            <a:endParaRPr lang="en-US" altLang="ko-KR" dirty="0"/>
          </a:p>
          <a:p>
            <a:r>
              <a:rPr lang="ko-KR" altLang="en-US" dirty="0"/>
              <a:t>정상</a:t>
            </a:r>
            <a:r>
              <a:rPr lang="en-US" altLang="ko-KR" dirty="0"/>
              <a:t>, </a:t>
            </a:r>
            <a:r>
              <a:rPr lang="ko-KR" altLang="en-US" dirty="0"/>
              <a:t>재사용 가능</a:t>
            </a:r>
            <a:r>
              <a:rPr lang="en-US" altLang="ko-KR" dirty="0"/>
              <a:t>, </a:t>
            </a:r>
            <a:r>
              <a:rPr lang="ko-KR" altLang="en-US" dirty="0"/>
              <a:t>파단입니다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재사용 가능 상태는 너트의 가운데 구멍만 뚫으면 정상 상태로 복구될 수 있는 상태를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14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그다음은</a:t>
            </a:r>
            <a:r>
              <a:rPr lang="ko-KR" altLang="en-US" dirty="0"/>
              <a:t> 너트를 선별하기 위한 하드웨어 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사진</a:t>
            </a:r>
            <a:r>
              <a:rPr lang="ko-KR" altLang="en-US" dirty="0"/>
              <a:t>은 저희가 직접 제작한 스마트 팩토리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</a:t>
            </a:r>
            <a:r>
              <a:rPr lang="ko-KR" altLang="en-US" dirty="0" err="1"/>
              <a:t>팩토리를</a:t>
            </a:r>
            <a:r>
              <a:rPr lang="ko-KR" altLang="en-US" dirty="0"/>
              <a:t> 구성하는 장비 </a:t>
            </a:r>
            <a:r>
              <a:rPr lang="en-US" altLang="ko-KR" dirty="0"/>
              <a:t>3</a:t>
            </a:r>
            <a:r>
              <a:rPr lang="ko-KR" altLang="en-US" dirty="0"/>
              <a:t>가지를 설명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7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컨베이어 벨트에서 너트를 일정한 위치로 정렬해주는</a:t>
            </a:r>
          </a:p>
          <a:p>
            <a:r>
              <a:rPr lang="ko-KR" altLang="en-US" dirty="0" smtClean="0"/>
              <a:t>“너트 </a:t>
            </a:r>
            <a:r>
              <a:rPr lang="ko-KR" altLang="en-US" dirty="0" err="1" smtClean="0"/>
              <a:t>정렬기</a:t>
            </a:r>
            <a:r>
              <a:rPr lang="ko-KR" altLang="en-US" dirty="0" smtClean="0"/>
              <a:t>”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벨트의 진동을 이용해 너트를 일정하게 나열하도록 설계하였으며</a:t>
            </a:r>
            <a:r>
              <a:rPr lang="en-US" altLang="ko-KR" dirty="0" smtClean="0"/>
              <a:t>, 3D </a:t>
            </a:r>
            <a:r>
              <a:rPr lang="ko-KR" altLang="en-US" dirty="0" smtClean="0"/>
              <a:t>프린터를 이용해 직접 제작하였습니다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61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적외선 센서와 카메라 타워 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적외선 센서가 너트를 인식하면</a:t>
            </a:r>
            <a:r>
              <a:rPr lang="en-US" altLang="ko-KR" dirty="0"/>
              <a:t>, </a:t>
            </a:r>
            <a:r>
              <a:rPr lang="ko-KR" altLang="en-US" dirty="0"/>
              <a:t>벨트를 멈추고 카메라가 동작하여 </a:t>
            </a:r>
            <a:r>
              <a:rPr lang="en-US" altLang="ko-KR" dirty="0"/>
              <a:t>AI</a:t>
            </a:r>
            <a:r>
              <a:rPr lang="ko-KR" altLang="en-US" dirty="0"/>
              <a:t>가 너트의 상태를 확인합니다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결과는 일반 </a:t>
            </a:r>
            <a:r>
              <a:rPr lang="en-US" altLang="ko-KR" dirty="0"/>
              <a:t>LED </a:t>
            </a:r>
            <a:r>
              <a:rPr lang="ko-KR" altLang="en-US" dirty="0"/>
              <a:t>보다 밝은 빛을 내는 네오 픽셀 </a:t>
            </a:r>
            <a:r>
              <a:rPr lang="en-US" altLang="ko-KR" dirty="0"/>
              <a:t>LED</a:t>
            </a:r>
            <a:r>
              <a:rPr lang="ko-KR" altLang="en-US" dirty="0"/>
              <a:t>를 통해서 시각적으로 표시되게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97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과자 한 번쯤 보신 적 있으시죠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감사하게도 </a:t>
            </a:r>
            <a:r>
              <a:rPr lang="en-US" altLang="ko-KR" dirty="0" smtClean="0"/>
              <a:t>SSAFY</a:t>
            </a:r>
            <a:r>
              <a:rPr lang="ko-KR" altLang="en-US" dirty="0" smtClean="0"/>
              <a:t>에서 제공받은 과자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낭만뚜초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저희가 프로젝트 주제를 정하던 중 한 팀원이 이 과자를 맛있게 먹고 있었는데요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 과자가 삼성전자의 스마트 공장에서 생산된 제품이라는 사실 알고 계셨나요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이런 생각이 스쳐 지나가며 자연스럽게 저희 팀의 주제가 </a:t>
            </a:r>
            <a:r>
              <a:rPr lang="ko-KR" altLang="en-US" b="1" dirty="0" smtClean="0"/>
              <a:t>스마트 </a:t>
            </a:r>
            <a:r>
              <a:rPr lang="ko-KR" altLang="en-US" b="1" dirty="0" err="1" smtClean="0"/>
              <a:t>팩토리</a:t>
            </a:r>
            <a:r>
              <a:rPr lang="ko-KR" altLang="en-US" dirty="0" err="1" smtClean="0"/>
              <a:t>로</a:t>
            </a:r>
            <a:r>
              <a:rPr lang="ko-KR" altLang="en-US" dirty="0" smtClean="0"/>
              <a:t> 결정되었습니다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</a:t>
            </a:r>
            <a:r>
              <a:rPr lang="ko-KR" altLang="en-US" dirty="0" err="1" smtClean="0"/>
              <a:t>저희팀이</a:t>
            </a:r>
            <a:r>
              <a:rPr lang="ko-KR" altLang="en-US" dirty="0" smtClean="0"/>
              <a:t> 어떤 공장을 만들었는지 소개하겠습니다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747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소개할 것은 </a:t>
            </a:r>
            <a:r>
              <a:rPr lang="ko-KR" altLang="en-US" dirty="0" err="1"/>
              <a:t>로봇팔입니다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로봇팔의</a:t>
            </a:r>
            <a:r>
              <a:rPr lang="ko-KR" altLang="en-US" dirty="0"/>
              <a:t> 끝부분에는 전자석이 장착되어 있는데</a:t>
            </a:r>
            <a:r>
              <a:rPr lang="en-US" altLang="ko-KR" dirty="0"/>
              <a:t>, </a:t>
            </a:r>
            <a:r>
              <a:rPr lang="ko-KR" altLang="en-US" dirty="0"/>
              <a:t>전원이 들어오면 자성이 생겨 금속 물체를 부착시킬 수 있고</a:t>
            </a:r>
            <a:r>
              <a:rPr lang="en-US" altLang="ko-KR" dirty="0"/>
              <a:t>, </a:t>
            </a:r>
            <a:r>
              <a:rPr lang="ko-KR" altLang="en-US" dirty="0"/>
              <a:t>전원을 끄면 자성이 사라집니다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정밀한 선별 작업을 위해 </a:t>
            </a:r>
            <a:r>
              <a:rPr lang="en-US" altLang="ko-KR" dirty="0"/>
              <a:t>3D </a:t>
            </a:r>
            <a:r>
              <a:rPr lang="ko-KR" altLang="en-US" dirty="0"/>
              <a:t>프린터로 전자석 </a:t>
            </a:r>
            <a:r>
              <a:rPr lang="ko-KR" altLang="en-US" dirty="0" err="1"/>
              <a:t>그리퍼를</a:t>
            </a:r>
            <a:r>
              <a:rPr lang="ko-KR" altLang="en-US" dirty="0"/>
              <a:t> 제작했고</a:t>
            </a:r>
            <a:r>
              <a:rPr lang="en-US" altLang="ko-KR" dirty="0"/>
              <a:t>, </a:t>
            </a:r>
            <a:r>
              <a:rPr lang="ko-KR" altLang="en-US" dirty="0" err="1"/>
              <a:t>로봇팔에</a:t>
            </a:r>
            <a:r>
              <a:rPr lang="ko-KR" altLang="en-US" dirty="0"/>
              <a:t> 부착했습니다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685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783E8-ED5F-1AAA-F562-C8CA599AF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25BC3B-875A-1BAF-C3AF-09C21D79F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EF3AEB-359C-8832-6190-BEF123839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저희가 설계한 스마트 </a:t>
            </a:r>
            <a:r>
              <a:rPr lang="ko-KR" altLang="en-US" dirty="0" err="1"/>
              <a:t>팩토리의</a:t>
            </a:r>
            <a:r>
              <a:rPr lang="ko-KR" altLang="en-US" dirty="0"/>
              <a:t> 동작 과정을 애니메이션으로 준비했습니다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불량 너트 처리를 위한 하드웨어가 어떻게 작동하는지 함께 보시죠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컨베이어 벨트 위에 너트를 올리면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'</a:t>
            </a:r>
            <a:r>
              <a:rPr lang="ko-KR" altLang="en-US" dirty="0"/>
              <a:t>너트 </a:t>
            </a:r>
            <a:r>
              <a:rPr lang="ko-KR" altLang="en-US" dirty="0" err="1"/>
              <a:t>나열기</a:t>
            </a:r>
            <a:r>
              <a:rPr lang="en-US" altLang="ko-KR" dirty="0"/>
              <a:t>'</a:t>
            </a:r>
            <a:r>
              <a:rPr lang="ko-KR" altLang="en-US" dirty="0"/>
              <a:t>를 통해 일정하게 정렬됩니다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이후</a:t>
            </a:r>
            <a:r>
              <a:rPr lang="en-US" altLang="ko-KR" dirty="0"/>
              <a:t>, “</a:t>
            </a:r>
            <a:r>
              <a:rPr lang="ko-KR" altLang="en-US" dirty="0"/>
              <a:t>적외선 </a:t>
            </a:r>
            <a:r>
              <a:rPr lang="ko-KR" altLang="en-US" dirty="0" err="1"/>
              <a:t>센서”가</a:t>
            </a:r>
            <a:r>
              <a:rPr lang="ko-KR" altLang="en-US" dirty="0"/>
              <a:t> 너트를 인식하면 벨트가 멈추고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카메라가 작동하여 </a:t>
            </a:r>
            <a:r>
              <a:rPr lang="en-US" altLang="ko-KR" dirty="0"/>
              <a:t>AI</a:t>
            </a:r>
            <a:r>
              <a:rPr lang="ko-KR" altLang="en-US" dirty="0"/>
              <a:t>를 통해 너트를 판별합니다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판별 결과는 </a:t>
            </a:r>
            <a:r>
              <a:rPr lang="en-US" altLang="ko-KR" dirty="0"/>
              <a:t>LED</a:t>
            </a:r>
            <a:r>
              <a:rPr lang="ko-KR" altLang="en-US" dirty="0"/>
              <a:t>로 표시되며</a:t>
            </a:r>
            <a:r>
              <a:rPr lang="en-US" altLang="ko-KR" dirty="0"/>
              <a:t>, </a:t>
            </a:r>
            <a:r>
              <a:rPr lang="ko-KR" altLang="en-US" dirty="0"/>
              <a:t>현재는 파단 너트이므로 </a:t>
            </a:r>
            <a:r>
              <a:rPr lang="en-US" altLang="ko-KR" dirty="0"/>
              <a:t>LED</a:t>
            </a:r>
            <a:r>
              <a:rPr lang="ko-KR" altLang="en-US" dirty="0"/>
              <a:t>가 빨간색으로 표시됩니다</a:t>
            </a:r>
            <a:r>
              <a:rPr lang="en-US" altLang="ko-KR" dirty="0"/>
              <a:t>."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C4D0CB-4598-E106-6F09-B2B85A48EF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67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2828F-611D-4B9A-8C54-FCC5A0E86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9A89E-9384-46F6-AAC2-551EA5CD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7F0F61-C5F8-BB45-3A4C-975A62940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파단 너트는 </a:t>
            </a:r>
            <a:r>
              <a:rPr lang="ko-KR" altLang="en-US" dirty="0" err="1"/>
              <a:t>로봇팔이</a:t>
            </a:r>
            <a:endParaRPr lang="ko-KR" alt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한번 클릭</a:t>
            </a:r>
            <a:r>
              <a:rPr lang="en-US" altLang="ko-KR" dirty="0"/>
              <a:t>) </a:t>
            </a:r>
            <a:r>
              <a:rPr lang="ko-KR" altLang="en-US" dirty="0"/>
              <a:t>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 err="1"/>
              <a:t>로봇팔에</a:t>
            </a:r>
            <a:r>
              <a:rPr lang="ko-KR" altLang="en-US" dirty="0"/>
              <a:t> 부착된 전자석에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한번 클릭</a:t>
            </a:r>
            <a:r>
              <a:rPr lang="en-US" altLang="ko-KR" dirty="0"/>
              <a:t>) </a:t>
            </a:r>
            <a:r>
              <a:rPr lang="ko-KR" altLang="en-US" dirty="0"/>
              <a:t>전원이 들어가 자성을 띄게 되어 너트를 들어 올릴 수 있게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C0777-A293-BC4B-853B-9E972905DF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88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7E624-32F7-C7B9-F028-758F07C2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198809-2C2B-5B9C-242F-93CF6C82B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24230F-2170-1DCD-2B82-D87FF6987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로봇팔에</a:t>
            </a:r>
            <a:r>
              <a:rPr lang="ko-KR" altLang="en-US" dirty="0"/>
              <a:t> 있는 전자석이 너트를 들어올리고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A7BFB9-F47B-F127-39F1-E366E0DB4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968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1DF45-54F7-E6C2-C1FA-B191E329C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C2B9D5-B2B5-E9C3-A387-2A71F8F5A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6E1297-3603-6FCD-A41E-8B78D5E77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컨베이어 벨트에서 처리한 다음</a:t>
            </a:r>
          </a:p>
          <a:p>
            <a:r>
              <a:rPr lang="ko-KR" altLang="en-US" dirty="0"/>
              <a:t>전자석의 전원을 끕니다</a:t>
            </a:r>
            <a:r>
              <a:rPr lang="en-US" altLang="ko-KR" dirty="0"/>
              <a:t>. (</a:t>
            </a:r>
            <a:r>
              <a:rPr lang="ko-KR" altLang="en-US" dirty="0"/>
              <a:t>한번 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그러면 너트가 </a:t>
            </a:r>
            <a:r>
              <a:rPr lang="ko-KR" altLang="en-US" dirty="0" err="1"/>
              <a:t>로봇팔에서</a:t>
            </a:r>
            <a:r>
              <a:rPr lang="ko-KR" altLang="en-US" dirty="0"/>
              <a:t> 떨어집니다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한번 클릭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94D7F-2CA3-C2AD-E774-83FE3BCCEF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195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83DC0-DC64-D8AE-C78B-1F3CF087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922C22-AA2A-DF5F-02B9-771D6C530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E5661E-8B56-4E07-4686-30ED965B1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LED</a:t>
            </a:r>
            <a:r>
              <a:rPr lang="ko-KR" altLang="en-US" dirty="0"/>
              <a:t>의 불빛이 꺼지고 지금까지가 불량 너트 중 파단 너트를 검출하는 과정이었습니다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05A343-BF11-7640-84B4-808A298B5C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63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C8AD-3B26-3758-6B84-85E4044CE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8127A5-B81D-E8B3-9EA5-C5FEDED458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72A5EB-9DF2-2639-86DD-894EC94B1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“정상 너트 검출“ 프로세스를 보여드리겠습니다</a:t>
            </a:r>
            <a:r>
              <a:rPr lang="en-US" altLang="ko-KR" dirty="0"/>
              <a:t>. </a:t>
            </a:r>
            <a:r>
              <a:rPr lang="ko-KR" altLang="en-US" dirty="0"/>
              <a:t>다시 컨베이어 벨트가 움직이고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적외선 센서가 너트를 발견하면 벨트가 멈춥니다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그후 카메라가 동작하여 </a:t>
            </a:r>
            <a:r>
              <a:rPr lang="en-US" altLang="ko-KR" dirty="0"/>
              <a:t>Ai</a:t>
            </a:r>
            <a:r>
              <a:rPr lang="ko-KR" altLang="en-US" dirty="0"/>
              <a:t>를 통해서 너트를 판별합니다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33AA5-C122-2AAD-79ED-33943E09AF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866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58C5-BFB1-64F4-4A10-652B39B1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77DA65-20F8-D7C6-43EA-EB095F643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131A47-2440-0D5D-B27D-1A3FBCB5E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정상 너트일 </a:t>
            </a:r>
            <a:r>
              <a:rPr lang="ko-KR" altLang="en-US" dirty="0"/>
              <a:t>경우 </a:t>
            </a:r>
            <a:r>
              <a:rPr lang="en-US" altLang="ko-KR" dirty="0"/>
              <a:t>“LED”</a:t>
            </a:r>
            <a:r>
              <a:rPr lang="ko-KR" altLang="en-US" dirty="0"/>
              <a:t>에 </a:t>
            </a:r>
            <a:r>
              <a:rPr lang="ko-KR" altLang="en-US" dirty="0" err="1"/>
              <a:t>파란불이</a:t>
            </a:r>
            <a:r>
              <a:rPr lang="ko-KR" altLang="en-US" dirty="0"/>
              <a:t> 들어옵니다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5DE36-10F2-8121-E056-615834C164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52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81DE-F8FB-FF23-E86C-8D17A211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09F3FE-E3DE-4640-B183-075F428CB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4CA31E-A81C-0AA2-B1F1-2A6C66C0D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그후 컨베이어 벨트가 다시 동작을 하여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너트를 움직이는 것이 “정상 너트 검출” 과정입니다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C7F134-CBA7-2735-506B-5772813EB6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865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지금부터 </a:t>
            </a:r>
            <a:r>
              <a:rPr lang="ko-KR" altLang="en-US" dirty="0"/>
              <a:t>시연을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대시보드를 한번 봐주세요</a:t>
            </a:r>
          </a:p>
          <a:p>
            <a:r>
              <a:rPr lang="ko-KR" altLang="en-US" dirty="0"/>
              <a:t>상단을 보시면 목표 생산량이 지금 </a:t>
            </a:r>
            <a:r>
              <a:rPr lang="en-US" altLang="ko-KR" dirty="0"/>
              <a:t>117</a:t>
            </a:r>
            <a:r>
              <a:rPr lang="ko-KR" altLang="en-US" dirty="0"/>
              <a:t>개인 것을 봐주세요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 정보 옆에 있는 </a:t>
            </a:r>
            <a:r>
              <a:rPr lang="en-US" altLang="ko-KR" dirty="0"/>
              <a:t>ON/OFF </a:t>
            </a:r>
            <a:r>
              <a:rPr lang="ko-KR" altLang="en-US" dirty="0"/>
              <a:t>버튼을 클릭하여 공장을 가동해보겠습니다</a:t>
            </a:r>
          </a:p>
          <a:p>
            <a:r>
              <a:rPr lang="ko-KR" altLang="en-US" dirty="0"/>
              <a:t>공장이 가동하면 실시간 정보 밑에 현재 벨트가 가동하는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너트를 벨트에 놓아보도록 하죠</a:t>
            </a:r>
          </a:p>
          <a:p>
            <a:r>
              <a:rPr lang="ko-KR" altLang="en-US" dirty="0"/>
              <a:t>너트를 아무 위치에 놓아도 저희의 “너트 </a:t>
            </a:r>
            <a:r>
              <a:rPr lang="ko-KR" altLang="en-US" dirty="0" err="1"/>
              <a:t>나열기”가</a:t>
            </a:r>
            <a:r>
              <a:rPr lang="ko-KR" altLang="en-US" dirty="0"/>
              <a:t> 일정한 위치로 </a:t>
            </a:r>
            <a:r>
              <a:rPr lang="ko-KR" altLang="en-US" dirty="0" err="1"/>
              <a:t>나열시켜줍니다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지금은 정상 너트가 오고 있네요</a:t>
            </a:r>
          </a:p>
          <a:p>
            <a:r>
              <a:rPr lang="ko-KR" altLang="en-US" dirty="0"/>
              <a:t>적외선 센서가 너트를 인식하면 벨트가 멈추고 카메라가 동작합니다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 너트이므로 파란색 </a:t>
            </a:r>
            <a:r>
              <a:rPr lang="en-US" altLang="ko-KR" dirty="0"/>
              <a:t>LED</a:t>
            </a:r>
            <a:r>
              <a:rPr lang="ko-KR" altLang="en-US" dirty="0"/>
              <a:t>불빛이 들어오네요</a:t>
            </a:r>
          </a:p>
          <a:p>
            <a:r>
              <a:rPr lang="ko-KR" altLang="en-US" dirty="0"/>
              <a:t>다음은 </a:t>
            </a:r>
            <a:r>
              <a:rPr lang="ko-KR" altLang="en-US" dirty="0" err="1"/>
              <a:t>불량너트입니다</a:t>
            </a:r>
            <a:r>
              <a:rPr lang="en-US" altLang="ko-KR" dirty="0"/>
              <a:t>. </a:t>
            </a:r>
            <a:r>
              <a:rPr lang="ko-KR" altLang="en-US" dirty="0"/>
              <a:t>불량 너트를 카메라가 인식하게 되면 </a:t>
            </a:r>
            <a:r>
              <a:rPr lang="en-US" altLang="ko-KR" dirty="0"/>
              <a:t>LED</a:t>
            </a:r>
            <a:r>
              <a:rPr lang="ko-KR" altLang="en-US" dirty="0"/>
              <a:t>가 빨간색으로 빛나고 </a:t>
            </a:r>
            <a:r>
              <a:rPr lang="ko-KR" altLang="en-US" dirty="0" err="1"/>
              <a:t>로봇팔이</a:t>
            </a:r>
            <a:r>
              <a:rPr lang="ko-KR" altLang="en-US" dirty="0"/>
              <a:t> 동작합니다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로봇팔의</a:t>
            </a:r>
            <a:r>
              <a:rPr lang="ko-KR" altLang="en-US" dirty="0"/>
              <a:t> 동작을 주목해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전자석에 전원이 들어오고 너트를 잡습니다</a:t>
            </a:r>
            <a:r>
              <a:rPr lang="en-US" altLang="ko-KR" dirty="0"/>
              <a:t>. </a:t>
            </a:r>
            <a:r>
              <a:rPr lang="ko-KR" altLang="en-US" dirty="0"/>
              <a:t>그 후 빨간색 통으로 </a:t>
            </a:r>
            <a:r>
              <a:rPr lang="ko-KR" altLang="en-US" dirty="0" err="1"/>
              <a:t>로봇팔이</a:t>
            </a:r>
            <a:r>
              <a:rPr lang="ko-KR" altLang="en-US" dirty="0"/>
              <a:t> 이동하고 전자석을 끄고 너트를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방금 </a:t>
            </a:r>
            <a:r>
              <a:rPr lang="ko-KR" altLang="en-US" dirty="0" err="1"/>
              <a:t>로봇팔의</a:t>
            </a:r>
            <a:r>
              <a:rPr lang="ko-KR" altLang="en-US" dirty="0"/>
              <a:t> 행동을 자세히 보셨나요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 팀은 </a:t>
            </a:r>
            <a:r>
              <a:rPr lang="ko-KR" altLang="en-US" dirty="0" err="1"/>
              <a:t>로봇팔의</a:t>
            </a:r>
            <a:r>
              <a:rPr lang="ko-KR" altLang="en-US" dirty="0"/>
              <a:t> 정확도를 높이기 위해서</a:t>
            </a:r>
          </a:p>
          <a:p>
            <a:r>
              <a:rPr lang="ko-KR" altLang="en-US" dirty="0" err="1"/>
              <a:t>로봇팔의</a:t>
            </a:r>
            <a:r>
              <a:rPr lang="ko-KR" altLang="en-US" dirty="0"/>
              <a:t> </a:t>
            </a:r>
            <a:r>
              <a:rPr lang="ko-KR" altLang="en-US" dirty="0" err="1"/>
              <a:t>끝단이</a:t>
            </a:r>
            <a:r>
              <a:rPr lang="ko-KR" altLang="en-US" dirty="0"/>
              <a:t> 바닥을 쓸며 너트를 집도록 경로가 설정되어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한번 다시 보시죠</a:t>
            </a:r>
          </a:p>
          <a:p>
            <a:r>
              <a:rPr lang="ko-KR" altLang="en-US" dirty="0"/>
              <a:t>이번에는 재사용가능한 너트가 왔네요</a:t>
            </a:r>
            <a:r>
              <a:rPr lang="en-US" altLang="ko-KR" dirty="0"/>
              <a:t>. LED</a:t>
            </a:r>
            <a:r>
              <a:rPr lang="ko-KR" altLang="en-US" dirty="0"/>
              <a:t>는 </a:t>
            </a:r>
            <a:r>
              <a:rPr lang="ko-KR" altLang="en-US" dirty="0" err="1"/>
              <a:t>노랜색으로</a:t>
            </a:r>
            <a:r>
              <a:rPr lang="ko-KR" altLang="en-US" dirty="0"/>
              <a:t> 되고 </a:t>
            </a:r>
            <a:r>
              <a:rPr lang="ko-KR" altLang="en-US" dirty="0" err="1"/>
              <a:t>로봇팔이</a:t>
            </a:r>
            <a:r>
              <a:rPr lang="ko-KR" altLang="en-US" dirty="0"/>
              <a:t> 동작합니다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</a:t>
            </a:r>
            <a:r>
              <a:rPr lang="ko-KR" altLang="en-US" dirty="0" err="1"/>
              <a:t>로봇팔의</a:t>
            </a:r>
            <a:r>
              <a:rPr lang="ko-KR" altLang="en-US" dirty="0"/>
              <a:t> </a:t>
            </a:r>
            <a:r>
              <a:rPr lang="ko-KR" altLang="en-US" dirty="0" err="1"/>
              <a:t>끝단이</a:t>
            </a:r>
            <a:r>
              <a:rPr lang="ko-KR" altLang="en-US" dirty="0"/>
              <a:t> 한번 바닥을 쓸고 너트를 집는 것을 볼 수 있네요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마지막 너트가 오고 있는데 다시 대시보드를 주목해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너트가 판별되면 우측 상단에 </a:t>
            </a:r>
            <a:r>
              <a:rPr lang="ko-KR" altLang="en-US" dirty="0" err="1"/>
              <a:t>알람이</a:t>
            </a:r>
            <a:r>
              <a:rPr lang="ko-KR" altLang="en-US" dirty="0"/>
              <a:t> 나오게 되고 실시간 정보에 로그가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목표 생산량도 </a:t>
            </a:r>
            <a:r>
              <a:rPr lang="en-US" altLang="ko-KR" dirty="0"/>
              <a:t>117</a:t>
            </a:r>
            <a:r>
              <a:rPr lang="ko-KR" altLang="en-US" dirty="0"/>
              <a:t>개에서 </a:t>
            </a:r>
            <a:r>
              <a:rPr lang="en-US" altLang="ko-KR" dirty="0"/>
              <a:t>120</a:t>
            </a:r>
            <a:r>
              <a:rPr lang="ko-KR" altLang="en-US" dirty="0"/>
              <a:t>개로 목표를 달성하였네요</a:t>
            </a:r>
          </a:p>
          <a:p>
            <a:r>
              <a:rPr lang="ko-KR" altLang="en-US" dirty="0"/>
              <a:t>우측의 생산 정보도 업데이트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공장 전원을 끄겠습니다</a:t>
            </a:r>
            <a:r>
              <a:rPr lang="en-US" altLang="ko-KR" dirty="0"/>
              <a:t>. OFF </a:t>
            </a:r>
            <a:r>
              <a:rPr lang="ko-KR" altLang="en-US" dirty="0"/>
              <a:t>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벨트가 멈추고 공장이 정지되었습니다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이것으로 시연을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</a:t>
            </a:r>
            <a:r>
              <a:rPr lang="en-US" altLang="ko-KR" dirty="0"/>
              <a:t>PPT</a:t>
            </a:r>
            <a:r>
              <a:rPr lang="ko-KR" altLang="en-US" dirty="0"/>
              <a:t>로 돌아가주세요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09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기획의도부터 기대효과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705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팀원들이 세팅을 </a:t>
            </a:r>
            <a:r>
              <a:rPr lang="ko-KR" altLang="en-US" dirty="0" err="1" smtClean="0"/>
              <a:t>하는동안</a:t>
            </a:r>
            <a:r>
              <a:rPr lang="ko-KR" altLang="en-US" dirty="0" smtClean="0"/>
              <a:t> 실시간 모니터링이 가능한 대시보드에 대해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자세히 살펴보자면</a:t>
            </a:r>
            <a:r>
              <a:rPr lang="en-US" altLang="ko-KR" dirty="0" smtClean="0"/>
              <a:t>,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2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4DB39-0D4A-5001-6A22-992B00DE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33ECE0-FB45-AC43-26B4-A0934A919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677EC4-46CC-A019-28A7-AEC608E9E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대시보드의 핵심 기능 중 하나는 웹을 통해 공장을 직접 제어할 수 있다는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공장 가동 스위치를 클릭하면 원격으로 공장을 켜거나 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디지털 트윈을 적용하여 실시간 공장 가동 현황을 통해 지금 동작하는 기계를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16973-C8F0-B0EF-5AD5-CB2465082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70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05F1A-F5BF-785D-3561-2E9A38E3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64F4DE-3C63-1276-C6A2-9FE5946DA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CB8FA5-E0E0-BBA9-5598-F8E5EEB81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대시보드의 상단에는 당일 생산 현황과 </a:t>
            </a:r>
            <a:r>
              <a:rPr lang="ko-KR" altLang="en-US" dirty="0" err="1"/>
              <a:t>온습도를</a:t>
            </a:r>
            <a:r>
              <a:rPr lang="ko-KR" altLang="en-US" dirty="0"/>
              <a:t>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중앙에서는 실시간으로 너트의 품질 로그를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E672A4-A4B7-5F2B-DF4B-A23E5BA7F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8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FEDC5-521C-0818-5D3E-0C1113124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B53923-79BE-5ED3-AE19-C04C00B99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BA268C-94D5-26EB-C57A-ABEECE3AD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우측에서는 당일과 주간 통계를 제공하여 공장 운영에 필요한 데이터를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A79EE-6423-9522-138F-CAF058E4D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564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잘 보셨나요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이제 저희 프로젝트에서 사용된 기술들을 하나씩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69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하드웨어 기술로</a:t>
            </a:r>
            <a:r>
              <a:rPr lang="en-US" altLang="ko-KR" dirty="0"/>
              <a:t>, </a:t>
            </a:r>
            <a:r>
              <a:rPr lang="ko-KR" altLang="en-US" dirty="0" err="1"/>
              <a:t>로봇팔을</a:t>
            </a:r>
            <a:r>
              <a:rPr lang="ko-KR" altLang="en-US" dirty="0"/>
              <a:t>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로봇팔은</a:t>
            </a:r>
            <a:r>
              <a:rPr lang="ko-KR" altLang="en-US" dirty="0"/>
              <a:t> 자유도가 많을수록 다양한 자세로 제어할 수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 팀은 </a:t>
            </a:r>
            <a:r>
              <a:rPr lang="en-US" altLang="ko-KR" dirty="0"/>
              <a:t>3</a:t>
            </a:r>
            <a:r>
              <a:rPr lang="ko-KR" altLang="en-US" dirty="0"/>
              <a:t>개의 자유도를 가진 </a:t>
            </a:r>
            <a:r>
              <a:rPr lang="ko-KR" altLang="en-US" dirty="0" err="1"/>
              <a:t>로봇팔을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910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B714A-0B9F-5F22-1A69-F63D733CE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48054-A40B-2D18-A99E-FCD4E2378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D75F36-373B-BBFC-2716-F748A8C2D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로봇팔의</a:t>
            </a:r>
            <a:r>
              <a:rPr lang="ko-KR" altLang="en-US" dirty="0"/>
              <a:t> 제어 방식은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로봇팔의</a:t>
            </a:r>
            <a:r>
              <a:rPr lang="ko-KR" altLang="en-US" dirty="0"/>
              <a:t> 작업 공간을 </a:t>
            </a:r>
            <a:r>
              <a:rPr lang="en-US" altLang="ko-KR" dirty="0"/>
              <a:t>X, Y, Z </a:t>
            </a:r>
            <a:r>
              <a:rPr lang="ko-KR" altLang="en-US" dirty="0"/>
              <a:t>축을 기준으로 좌표계로 정의하고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</a:t>
            </a:r>
            <a:r>
              <a:rPr lang="ko-KR" altLang="en-US" dirty="0" err="1"/>
              <a:t>서보모터의</a:t>
            </a:r>
            <a:r>
              <a:rPr lang="ko-KR" altLang="en-US" dirty="0"/>
              <a:t> 회전 각도를 기반으로 </a:t>
            </a:r>
            <a:r>
              <a:rPr lang="ko-KR" altLang="en-US" dirty="0" err="1"/>
              <a:t>로봇팔의</a:t>
            </a:r>
            <a:r>
              <a:rPr lang="ko-KR" altLang="en-US" dirty="0"/>
              <a:t> 위치와 자세를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방식을 통해 </a:t>
            </a:r>
            <a:r>
              <a:rPr lang="ko-KR" altLang="en-US" dirty="0" err="1"/>
              <a:t>로봇팔이</a:t>
            </a:r>
            <a:r>
              <a:rPr lang="ko-KR" altLang="en-US" dirty="0"/>
              <a:t> 원하는 위치로 정확하고 유연하게 움직일 수 있도록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4C5CD0-3C65-62B9-1F78-E5F865235B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65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SW </a:t>
            </a:r>
            <a:r>
              <a:rPr lang="ko-KR" altLang="en-US" dirty="0"/>
              <a:t>기술인 컴퓨터 비전 </a:t>
            </a:r>
            <a:r>
              <a:rPr lang="en-US" altLang="ko-KR" dirty="0"/>
              <a:t>AI</a:t>
            </a:r>
            <a:r>
              <a:rPr lang="ko-KR" altLang="en-US" dirty="0"/>
              <a:t>에 대한 설명입니다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</a:t>
            </a:r>
            <a:r>
              <a:rPr lang="ko-KR" altLang="en-US" dirty="0" err="1"/>
              <a:t>엣지</a:t>
            </a:r>
            <a:r>
              <a:rPr lang="ko-KR" altLang="en-US" dirty="0"/>
              <a:t> 디바이스에 최적화된 경량 모델인 </a:t>
            </a:r>
            <a:r>
              <a:rPr lang="en-US" altLang="ko-KR" dirty="0"/>
              <a:t>YOLOv11n </a:t>
            </a:r>
            <a:r>
              <a:rPr lang="ko-KR" altLang="en-US" dirty="0"/>
              <a:t>버전을 활용했습니다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YOLO</a:t>
            </a:r>
            <a:r>
              <a:rPr lang="ko-KR" altLang="en-US" dirty="0"/>
              <a:t>와 함께 저희 팀만의 파인 튜닝으로 </a:t>
            </a:r>
            <a:r>
              <a:rPr lang="en-US" altLang="ko-KR" dirty="0"/>
              <a:t>AI</a:t>
            </a:r>
            <a:r>
              <a:rPr lang="ko-KR" altLang="en-US" dirty="0"/>
              <a:t>를 어떻게 학습했는지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6979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F32E4-5998-B66F-71CC-54855A9D1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BE220D-1472-B8F3-88F1-F30EB0A48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1D61D8-FE43-F3AA-6B47-44EB66113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r>
              <a:rPr lang="en-US" altLang="ko-KR" dirty="0"/>
              <a:t>AI </a:t>
            </a:r>
            <a:r>
              <a:rPr lang="ko-KR" altLang="en-US" dirty="0"/>
              <a:t>모델은 약 </a:t>
            </a:r>
            <a:r>
              <a:rPr lang="en-US" altLang="ko-KR" dirty="0"/>
              <a:t>60~80%</a:t>
            </a:r>
            <a:r>
              <a:rPr lang="ko-KR" altLang="en-US" dirty="0"/>
              <a:t>의 정확도를 보였으며</a:t>
            </a:r>
            <a:r>
              <a:rPr lang="en-US" altLang="ko-KR" dirty="0"/>
              <a:t>, </a:t>
            </a:r>
            <a:r>
              <a:rPr lang="ko-KR" altLang="en-US" dirty="0"/>
              <a:t>추론 정확도가 낮고</a:t>
            </a:r>
            <a:r>
              <a:rPr lang="en-US" altLang="ko-KR" dirty="0"/>
              <a:t>, </a:t>
            </a:r>
            <a:r>
              <a:rPr lang="ko-KR" altLang="en-US" dirty="0"/>
              <a:t>너트와 </a:t>
            </a:r>
            <a:r>
              <a:rPr lang="ko-KR" altLang="en-US" dirty="0" err="1"/>
              <a:t>바운딩</a:t>
            </a:r>
            <a:r>
              <a:rPr lang="ko-KR" altLang="en-US" dirty="0"/>
              <a:t> 박스 간 </a:t>
            </a:r>
            <a:r>
              <a:rPr lang="ko-KR" altLang="en-US" dirty="0" err="1"/>
              <a:t>이격</a:t>
            </a:r>
            <a:r>
              <a:rPr lang="ko-KR" altLang="en-US" dirty="0"/>
              <a:t> 현상이 발생하는 문제가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AD93C-5ECD-2704-E693-0556C9F67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6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3D865-588F-6B44-4B26-A662BF2E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B25F4C-7436-7B2A-D71F-9654D6722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EE9D05-B59D-7DB8-35E0-FF5C2FF69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좋은 </a:t>
            </a:r>
            <a:r>
              <a:rPr lang="en-US" altLang="ko-KR" dirty="0"/>
              <a:t>AI</a:t>
            </a:r>
            <a:r>
              <a:rPr lang="ko-KR" altLang="en-US" dirty="0"/>
              <a:t>는 좋은 데이터에서 나옵니다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모델 개선을 위해 기존 </a:t>
            </a:r>
            <a:r>
              <a:rPr lang="ko-KR" altLang="en-US" dirty="0" err="1"/>
              <a:t>어노테이션을</a:t>
            </a:r>
            <a:r>
              <a:rPr lang="ko-KR" altLang="en-US" dirty="0"/>
              <a:t> 수정하고 이미지 증강 기술을 활용해 데이터 양을 </a:t>
            </a:r>
            <a:r>
              <a:rPr lang="en-US" altLang="ko-KR" dirty="0"/>
              <a:t>5400</a:t>
            </a:r>
            <a:r>
              <a:rPr lang="ko-KR" altLang="en-US" dirty="0"/>
              <a:t>장으로 늘렸습니다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이미지 증강은 논문을 참고하여 정확도가 높은 </a:t>
            </a:r>
            <a:r>
              <a:rPr lang="en-US" altLang="ko-KR" dirty="0"/>
              <a:t>5</a:t>
            </a:r>
            <a:r>
              <a:rPr lang="ko-KR" altLang="en-US" dirty="0"/>
              <a:t>가지 기법을 적용했습니다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FB15ED-7309-FA2B-D5CA-6448887D3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5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기획의도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6446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08137-7D52-7822-21EB-940C0D608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839EE2-BDB6-8A18-929E-12B4796FF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9638EB-6D6E-10AC-5058-D038F8280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과정을 통해 추론 정확도가 </a:t>
            </a:r>
            <a:r>
              <a:rPr lang="en-US" altLang="ko-KR" dirty="0"/>
              <a:t>90% </a:t>
            </a:r>
            <a:r>
              <a:rPr lang="ko-KR" altLang="en-US" dirty="0"/>
              <a:t>이상으로 향상되었고</a:t>
            </a:r>
            <a:r>
              <a:rPr lang="en-US" altLang="ko-KR" dirty="0"/>
              <a:t>, </a:t>
            </a:r>
            <a:r>
              <a:rPr lang="ko-KR" altLang="en-US" dirty="0"/>
              <a:t>너트와 </a:t>
            </a:r>
            <a:r>
              <a:rPr lang="ko-KR" altLang="en-US" dirty="0" err="1"/>
              <a:t>바운딩</a:t>
            </a:r>
            <a:r>
              <a:rPr lang="ko-KR" altLang="en-US" dirty="0"/>
              <a:t> 박스 간 </a:t>
            </a:r>
            <a:r>
              <a:rPr lang="ko-KR" altLang="en-US" dirty="0" err="1"/>
              <a:t>이격</a:t>
            </a:r>
            <a:r>
              <a:rPr lang="ko-KR" altLang="en-US" dirty="0"/>
              <a:t> 문제도 해결되었습니다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425B1-CF20-EE8F-FA6B-B87231DE9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44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B20A7-6DE4-FE8C-3336-08856137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DE5D30-E472-7731-C844-F5E7EFB19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304946-A5A5-D64F-49C3-823581473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ko-KR" altLang="en-US" dirty="0" err="1"/>
              <a:t>웹캠</a:t>
            </a:r>
            <a:r>
              <a:rPr lang="ko-KR" altLang="en-US" dirty="0"/>
              <a:t> 환경에서 너트를 탐지하지 못하거나 잘못 판단하는 문제가 발생했습니다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563AA3-CC80-8C0A-2E2D-290C249B8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54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AB729-4BD4-92C0-4D07-DEC123B5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314ACC-6338-1E37-DA8E-F84348645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7C9852-D7E4-1F33-36C2-3004014F9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해결하고자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조정하였고</a:t>
            </a:r>
            <a:r>
              <a:rPr lang="en-US" altLang="ko-KR" dirty="0"/>
              <a:t>, </a:t>
            </a:r>
            <a:r>
              <a:rPr lang="ko-KR" altLang="en-US" dirty="0"/>
              <a:t>저희 환경에 맞는 이미지 증강 방식 </a:t>
            </a:r>
            <a:r>
              <a:rPr lang="en-US" altLang="ko-KR" dirty="0"/>
              <a:t>2</a:t>
            </a:r>
            <a:r>
              <a:rPr lang="ko-KR" altLang="en-US" dirty="0"/>
              <a:t>가지를 추가했습니다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8EBEB-B4DF-FE19-8FD6-0DE43456F9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116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FC90-1BA3-C32F-CB51-74AC4CE26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0601BB-9C5A-C249-A0FF-3237DC8CE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E134F6-AD04-6A54-E2AF-AB08EA4A3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</a:t>
            </a:r>
            <a:r>
              <a:rPr lang="en-US" altLang="ko-KR" dirty="0"/>
              <a:t>AI </a:t>
            </a:r>
            <a:r>
              <a:rPr lang="ko-KR" altLang="en-US" dirty="0"/>
              <a:t>모델이 </a:t>
            </a:r>
            <a:r>
              <a:rPr lang="ko-KR" altLang="en-US" dirty="0" err="1"/>
              <a:t>웹캠</a:t>
            </a:r>
            <a:r>
              <a:rPr lang="ko-KR" altLang="en-US" dirty="0"/>
              <a:t> 환경에 적응하며 너트의 상태를 정확하게 판단할 수 있게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E5AF2-6194-D502-2B22-23AEE7A2A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1978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dirty="0"/>
              <a:t>저희 팀이 개발한 </a:t>
            </a:r>
            <a:r>
              <a:rPr lang="en-US" altLang="ko-KR" dirty="0"/>
              <a:t>AI </a:t>
            </a:r>
            <a:r>
              <a:rPr lang="ko-KR" altLang="en-US" dirty="0"/>
              <a:t>모델은 다음과 같은 성과를 달성했습니다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너트 </a:t>
            </a:r>
            <a:r>
              <a:rPr lang="en-US" altLang="ko-KR" dirty="0"/>
              <a:t>3</a:t>
            </a:r>
            <a:r>
              <a:rPr lang="ko-KR" altLang="en-US" dirty="0"/>
              <a:t>가지 상태 정확도가 각각 </a:t>
            </a:r>
            <a:r>
              <a:rPr lang="en-US" altLang="ko-KR" dirty="0"/>
              <a:t>95% </a:t>
            </a:r>
            <a:r>
              <a:rPr lang="ko-KR" altLang="en-US" dirty="0"/>
              <a:t>이상을 달성하였으며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특히 제조업에서 불량을 탐지하는 정확도가 중요한데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파단 너트를 탐지하는 정확도가 </a:t>
            </a:r>
            <a:r>
              <a:rPr lang="en-US" altLang="ko-KR" dirty="0"/>
              <a:t>99%</a:t>
            </a:r>
            <a:r>
              <a:rPr lang="ko-KR" altLang="en-US" dirty="0"/>
              <a:t>를 달성했습니다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33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저희가 사용한 네트워크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네트워크 방식은 시리얼 통신과 </a:t>
            </a:r>
            <a:r>
              <a:rPr lang="en-US" altLang="ko-KR" dirty="0"/>
              <a:t>SSE </a:t>
            </a:r>
            <a:r>
              <a:rPr lang="ko-KR" altLang="en-US" dirty="0"/>
              <a:t>통신을 이용하여 기계를 트리구조로 제어하고자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90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7F9FE-BF77-32B3-D3BD-F2D85102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61282-238E-3CFB-C2FC-D0C35469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6B5839-4280-F8A9-B218-3E21D60D6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간의 전압 규격이 달라 시리얼 통신 연결이 실패하였고</a:t>
            </a:r>
            <a:r>
              <a:rPr lang="en-US" altLang="ko-KR" dirty="0"/>
              <a:t>, SSE</a:t>
            </a:r>
            <a:r>
              <a:rPr lang="ko-KR" altLang="en-US" dirty="0"/>
              <a:t>의 경우 데이터 전송 속도가 느려 성능이 저하되는 문제가 발생했습니다</a:t>
            </a:r>
            <a:r>
              <a:rPr lang="en-US" altLang="ko-KR" dirty="0"/>
              <a:t>.</a:t>
            </a:r>
            <a:endParaRPr lang="en-US" altLang="ko-KR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FFE8D7-563D-9847-5827-5FB8BF7CA7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638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높은 확장성과 빠른 속도의 장점이 있어 </a:t>
            </a:r>
            <a:r>
              <a:rPr lang="en-US" altLang="ko-KR" dirty="0"/>
              <a:t>IoT</a:t>
            </a:r>
            <a:r>
              <a:rPr lang="ko-KR" altLang="en-US" dirty="0"/>
              <a:t>에서 자주 사용하는 네트워크 기술인 </a:t>
            </a:r>
            <a:r>
              <a:rPr lang="en-US" altLang="ko-KR" dirty="0"/>
              <a:t>MQTT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37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EDC30-9CC5-C967-9868-EA77FA0ED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6FFCC0-5FA6-1E3E-460E-F8E10E703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444B06-B242-BDBA-703B-BE526F6AE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저희 팀은 </a:t>
            </a:r>
            <a:r>
              <a:rPr lang="en-US" altLang="ko-KR" sz="2400" dirty="0"/>
              <a:t>MQTT </a:t>
            </a:r>
            <a:r>
              <a:rPr lang="ko-KR" altLang="en-US" sz="2400" dirty="0"/>
              <a:t>브로커를 중심으로 한 스타형 방식의 제어 시스템을 설계했습니다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이를 통해 </a:t>
            </a:r>
            <a:r>
              <a:rPr lang="en-US" altLang="ko-KR" sz="2400" dirty="0"/>
              <a:t>IoT </a:t>
            </a:r>
            <a:r>
              <a:rPr lang="ko-KR" altLang="en-US" sz="2400" dirty="0"/>
              <a:t>기기 간의 안정적인 통신을 구현했으며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 err="1"/>
              <a:t>백엔드와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프론트엔드</a:t>
            </a:r>
            <a:r>
              <a:rPr lang="ko-KR" altLang="en-US" sz="2400" dirty="0"/>
              <a:t> 간 데이터 처리 속도도 향상시켰습니다</a:t>
            </a:r>
            <a:r>
              <a:rPr lang="en-US" altLang="ko-KR" sz="24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CA1EE9-BCB0-13C9-B293-55936A590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5540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발표의 마지막으로 기대효과와 향후 계획에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8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아시는 분들도 있겠지만 스마트 </a:t>
            </a:r>
            <a:r>
              <a:rPr lang="ko-KR" altLang="en-US" dirty="0" err="1" smtClean="0"/>
              <a:t>팩토리에</a:t>
            </a:r>
            <a:r>
              <a:rPr lang="ko-KR" altLang="en-US" dirty="0" smtClean="0"/>
              <a:t> 대해서 간단히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스마트 </a:t>
            </a:r>
            <a:r>
              <a:rPr lang="ko-KR" altLang="en-US" dirty="0" err="1" smtClean="0"/>
              <a:t>팩토리는</a:t>
            </a:r>
            <a:r>
              <a:rPr lang="ko-KR" altLang="en-US" dirty="0" smtClean="0"/>
              <a:t> 기존 제조업의 생산 과정에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 산업 기술을 접목해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지능형 생산 공장으로 발전한 형태입니다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64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기대효과로는 스마트 팩토리 도입 시 발생하는 초기 비용을 절감할 수 있다는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많은 기업들이 스마트 </a:t>
            </a:r>
            <a:r>
              <a:rPr lang="ko-KR" altLang="en-US" dirty="0" err="1"/>
              <a:t>팩토리를</a:t>
            </a:r>
            <a:r>
              <a:rPr lang="ko-KR" altLang="en-US" dirty="0"/>
              <a:t> 도입하려고 하지만</a:t>
            </a:r>
            <a:r>
              <a:rPr lang="en-US" altLang="ko-KR" dirty="0"/>
              <a:t>, </a:t>
            </a:r>
            <a:r>
              <a:rPr lang="ko-KR" altLang="en-US" dirty="0"/>
              <a:t>초기 투자 비용이 큰 부담으로 작용하고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GPU</a:t>
            </a:r>
            <a:r>
              <a:rPr lang="ko-KR" altLang="en-US" dirty="0"/>
              <a:t>가 탑재된 장비는 한 대당 </a:t>
            </a:r>
            <a:r>
              <a:rPr lang="en-US" altLang="ko-KR" dirty="0"/>
              <a:t>100</a:t>
            </a:r>
            <a:r>
              <a:rPr lang="ko-KR" altLang="en-US" dirty="0"/>
              <a:t>만 원 이상의 비용이 발생합니다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그러나 저희 프로젝트를 활용하면 </a:t>
            </a:r>
            <a:r>
              <a:rPr lang="en-US" altLang="ko-KR" dirty="0"/>
              <a:t>87% </a:t>
            </a:r>
            <a:r>
              <a:rPr lang="ko-KR" altLang="en-US" dirty="0"/>
              <a:t>이상의 비용 절감 효과를 기대할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396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 계획으로는 저희 프로젝트를 다양한 산업 분야에 확장 적용하는 것을 목표로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너트 뿐만 아니라 반도체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가전</a:t>
            </a:r>
            <a:r>
              <a:rPr lang="en-US" altLang="ko-KR" dirty="0"/>
              <a:t>, </a:t>
            </a:r>
            <a:r>
              <a:rPr lang="ko-KR" altLang="en-US" dirty="0"/>
              <a:t>철강 등 다양한 제조업 분야에서 저희의 </a:t>
            </a:r>
            <a:r>
              <a:rPr lang="en-US" altLang="ko-KR" dirty="0"/>
              <a:t>AI</a:t>
            </a:r>
            <a:r>
              <a:rPr lang="ko-KR" altLang="en-US" dirty="0"/>
              <a:t>와 </a:t>
            </a:r>
            <a:r>
              <a:rPr lang="ko-KR" altLang="en-US" dirty="0" err="1"/>
              <a:t>로봇팔</a:t>
            </a:r>
            <a:r>
              <a:rPr lang="ko-KR" altLang="en-US" dirty="0"/>
              <a:t> 기술을 활용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4328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 기간동안 같이 고생한 저희 팀원들입니다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</a:t>
            </a:r>
            <a:r>
              <a:rPr lang="ko-KR" altLang="en-US" dirty="0" err="1"/>
              <a:t>주동안</a:t>
            </a:r>
            <a:r>
              <a:rPr lang="ko-KR" altLang="en-US" dirty="0"/>
              <a:t> 함께 협력했던 덕분에 멋진 프로젝트를 완성시킬 수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개인으로서도 더 발전할 수 있었습니다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043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최적의 학습 환경을 마련해주신 삼성전자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멀티캠퍼스</a:t>
            </a:r>
            <a:r>
              <a:rPr lang="ko-KR" altLang="en-US" dirty="0" smtClean="0"/>
              <a:t> 관계자분들께 감사의 </a:t>
            </a:r>
            <a:r>
              <a:rPr lang="ko-KR" altLang="en-US" dirty="0" err="1" smtClean="0"/>
              <a:t>인사드립니다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err="1" smtClean="0"/>
              <a:t>헨리포드</a:t>
            </a:r>
            <a:r>
              <a:rPr lang="ko-KR" altLang="en-US" smtClean="0"/>
              <a:t> 명언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841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613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3DE2D-8A62-6EF6-BDB0-8C525C68E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F14B82-8E9F-36CA-88E9-FC1A62652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646ABD-D2E6-E622-2DFF-F2AAC5AF9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B853C9-C0C1-7755-D843-8F11FD148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621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9AA3-0F35-9767-862A-D14A0581C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4BE85F-8AF5-F379-5E8D-584A8F12E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3677FC-AB35-7C9D-A5AD-2334EFAEF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786CA3-743A-352B-604F-B0E2155E7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158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08DE0-1203-77D1-941C-CA5711437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787670-9B86-DB08-5F11-18607D855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F63B58-B9BC-5C71-CEA7-C711AEE58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A3414-539E-6C07-C848-26FDD0C76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829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611B-8CA5-621B-A571-56CDF8FD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2B96FE-C211-08F5-2701-830283608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082F8-5A0F-3A3A-6897-C7E74B8F0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A6ACAD-3B73-D1CA-CDAC-2B510F6865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60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AA9B6-74AC-C8CF-D557-EA408D90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2C0B3F-FBB9-3A2B-CCD0-B63A84857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1782BD-B351-2AFB-D94B-498AF201C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BA5471-4AC4-9D66-13D9-5A569556A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87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국내 스마트 </a:t>
            </a:r>
            <a:r>
              <a:rPr lang="ko-KR" altLang="en-US" dirty="0" err="1" smtClean="0"/>
              <a:t>팩토리</a:t>
            </a:r>
            <a:r>
              <a:rPr lang="ko-KR" altLang="en-US" dirty="0" smtClean="0"/>
              <a:t> 시장은 매년 성장하고 있으며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2020</a:t>
            </a:r>
            <a:r>
              <a:rPr lang="ko-KR" altLang="en-US" dirty="0" smtClean="0"/>
              <a:t>년 기준으로 </a:t>
            </a:r>
            <a:r>
              <a:rPr lang="en-US" altLang="ko-KR" dirty="0" smtClean="0"/>
              <a:t>2026</a:t>
            </a:r>
            <a:r>
              <a:rPr lang="ko-KR" altLang="en-US" dirty="0" smtClean="0"/>
              <a:t>년에는 약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 이상 커질 전망입니다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그렇다면 어떤 장점이 있어서 시장 규모가 증가하는 걸까요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8964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8FD0-6D49-E358-5A66-EEC1A26A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5CE113-7BD5-C7BD-A6C1-61D97AB5F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828515-B90E-C29F-8713-F268115E8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27837-1F13-1271-B53F-C80E2CE14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6859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F9A79-E6F7-0563-E35C-09A2030E1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7C0B25-D2DD-30FC-9559-1FE9116DE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322202-8399-8838-A3BE-FFB184F84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66CCF-5EE7-6344-C4A6-92CBFFEA7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724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45476-C27A-7973-8A80-74075C74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42ADAA-D92E-7233-041F-E80997753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E4DAB0-EFFA-5F97-9EF7-4AC6DD28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9F65F-5520-25D5-E8EB-91CEBF3B1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621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5C92-EF8F-ABE5-78CA-DEDE628C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8DBEF7-E151-6BF5-8BBE-D180A173E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2C394C-73D6-CE0B-9580-E73C89298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19070C-C258-7694-9633-AF49F9244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4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7852A-7332-A011-B215-F18EEC507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50CDA6-4D29-D04F-8C32-E33B0E49D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D2E49F-77D4-3DC8-72CA-CE562FCD2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143943-857D-C447-97DE-6D145455D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3215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3BCA3-D8E3-32B9-F81E-0F76751C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A6030F-3232-F9D3-A253-6CE5DE435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EE6FF2-21CE-CCE4-E8F6-9CAFFCBCE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CBE4C-0687-0A39-6A50-F00BBECC0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1736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43F5F-FE0B-6A42-25F2-046D9767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60098C-8489-D555-27D1-84BF40183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A8FD46-E9DE-3E70-C74F-8FA16540D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3FC598-6DEA-7E8E-F4D3-53A5AA0C6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8966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A5DA0-D97F-A59E-D27F-9D7550AC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1B7421-D809-F827-1E72-95E5C3A23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AC6CC7-87FF-1D4F-CEEE-ECC07546A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50DB0E-26B9-2A8B-C661-CB92E8BFF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93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8C8A6-326F-915A-0D1A-6F711B80C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29D346-9BF0-C643-3AB4-EE6BDEA44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6F48AA-A954-6BB1-2F2C-6607E5A47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49A99-5B4B-0A00-C373-23A8D26D6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889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24C61-EAF8-F862-5E20-F3CDCAD7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D412AB-58E2-A4D6-193C-0542172BF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AD8D54-C60B-8FB5-3A4D-399E09B4A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C500E9-4134-8F2F-3B84-22CC546D4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48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생산성과 품질 </a:t>
            </a:r>
            <a:r>
              <a:rPr lang="ko-KR" altLang="en-US" dirty="0" err="1" smtClean="0"/>
              <a:t>두마리</a:t>
            </a:r>
            <a:r>
              <a:rPr lang="ko-KR" altLang="en-US" dirty="0" smtClean="0"/>
              <a:t> 토끼를 모두 잡을 수 있기 때문입니다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팀은 특히 품질 향상에 주목했습니다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159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F2ED7-6447-ABB5-F938-68395A6F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AF4454-1068-D9AD-75A5-84ABCD4BA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BFA1CB-8BFB-BE38-4E0F-8EF5C5C36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D4299-D39E-4484-454A-222D1F582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284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E4C57-D38A-E82B-40F0-0A19F9221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4C8809-6F8C-466E-A7BF-3806E9183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5F8F19-7335-2906-CE47-11D72E57A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E3D29-CB86-A1C8-DCE4-EB7F60ACA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3968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3D950-A9BE-442F-30FD-AE47C0430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262837-A218-E024-C05C-A5C89145A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E34EE3-4F13-5747-FBD0-1F9FDE26A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ABDD4E-30D5-E195-D5CA-188408A8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9697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D06BA-FDFB-DE92-1031-2286D445A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D64345-2238-947E-3EF6-A4F10C83D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EA9BD1-E4DA-B091-D0FA-448AECF94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en-US" altLang="ko-KR" dirty="0"/>
              <a:t>E202</a:t>
            </a:r>
            <a:r>
              <a:rPr lang="ko-KR" altLang="en-US" dirty="0"/>
              <a:t>팀의 불량제로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503F23-3DB3-E690-DBF4-63D52B556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05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E337-76F7-E55C-D925-43918E434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33A698-C739-5573-433F-AF34B3FF8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47DD-4DAE-9E96-B698-6DB7B568C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품질이 개선되면 고객 클레임이 감소하고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비용 절감이 이루어지며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이는 자연스럽게 이익 증가로 이어질 수 있기 때문입니다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이유로 많은 기업들이 스마트 </a:t>
            </a:r>
            <a:r>
              <a:rPr lang="ko-KR" altLang="en-US" dirty="0" err="1" smtClean="0"/>
              <a:t>팩토리로의</a:t>
            </a:r>
            <a:r>
              <a:rPr lang="ko-KR" altLang="en-US" dirty="0" smtClean="0"/>
              <a:t> 전환을 선택하고 있다고 판단했습니다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CE1E7-22F4-B858-D8A9-F1BBBB8DB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3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AAE80-7104-E078-6C93-4B17A6061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30EC60-1195-EC7C-8471-52E1B99E9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6653AE-DDB9-D81E-277B-1DF243F90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현재 국내 스마트 </a:t>
            </a:r>
            <a:r>
              <a:rPr lang="ko-KR" altLang="en-US" dirty="0" err="1" smtClean="0"/>
              <a:t>팩토리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도입률은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23%</a:t>
            </a:r>
            <a:r>
              <a:rPr lang="ko-KR" altLang="en-US" dirty="0" smtClean="0"/>
              <a:t>에 불과하다고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주요 이유는 초기 도입 비용이 높기 때문입니다</a:t>
            </a:r>
            <a:r>
              <a:rPr lang="en-US" altLang="ko-KR" smtClean="0"/>
              <a:t>.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5E6A78-9BE3-F38B-B974-819B6990C5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96CF3-E579-4FCE-AC05-B1FFF0539A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540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8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22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8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4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3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51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6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6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76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3D76E-9D59-4B30-ADAF-E68D6B430A5E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C59BD-6335-49C4-9503-B9FD31BA76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98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7.sv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30.svg"/><Relationship Id="rId9" Type="http://schemas.openxmlformats.org/officeDocument/2006/relationships/image" Target="../media/image35.sv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37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2.svg"/><Relationship Id="rId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svg"/><Relationship Id="rId3" Type="http://schemas.openxmlformats.org/officeDocument/2006/relationships/image" Target="../media/image28.png"/><Relationship Id="rId7" Type="http://schemas.openxmlformats.org/officeDocument/2006/relationships/image" Target="../media/image37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0.png"/><Relationship Id="rId5" Type="http://schemas.openxmlformats.org/officeDocument/2006/relationships/image" Target="../media/image30.sv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svg"/><Relationship Id="rId3" Type="http://schemas.openxmlformats.org/officeDocument/2006/relationships/image" Target="../media/image27.png"/><Relationship Id="rId7" Type="http://schemas.openxmlformats.org/officeDocument/2006/relationships/image" Target="../media/image37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30.sv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5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0.svg"/><Relationship Id="rId9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7.sv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5.sv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7.sv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44.svg"/><Relationship Id="rId9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4.svg"/><Relationship Id="rId3" Type="http://schemas.openxmlformats.org/officeDocument/2006/relationships/image" Target="../media/image28.png"/><Relationship Id="rId7" Type="http://schemas.openxmlformats.org/officeDocument/2006/relationships/image" Target="../media/image30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67.xml"/><Relationship Id="rId18" Type="http://schemas.openxmlformats.org/officeDocument/2006/relationships/slide" Target="slide71.xml"/><Relationship Id="rId3" Type="http://schemas.openxmlformats.org/officeDocument/2006/relationships/slide" Target="slide56.xml"/><Relationship Id="rId7" Type="http://schemas.openxmlformats.org/officeDocument/2006/relationships/slide" Target="slide60.xml"/><Relationship Id="rId12" Type="http://schemas.openxmlformats.org/officeDocument/2006/relationships/slide" Target="slide65.xml"/><Relationship Id="rId17" Type="http://schemas.openxmlformats.org/officeDocument/2006/relationships/slide" Target="slide70.xml"/><Relationship Id="rId2" Type="http://schemas.openxmlformats.org/officeDocument/2006/relationships/notesSlide" Target="../notesSlides/notesSlide55.xml"/><Relationship Id="rId16" Type="http://schemas.openxmlformats.org/officeDocument/2006/relationships/slide" Target="slide69.xml"/><Relationship Id="rId20" Type="http://schemas.openxmlformats.org/officeDocument/2006/relationships/slide" Target="slide7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9.xml"/><Relationship Id="rId11" Type="http://schemas.openxmlformats.org/officeDocument/2006/relationships/slide" Target="slide64.xml"/><Relationship Id="rId5" Type="http://schemas.openxmlformats.org/officeDocument/2006/relationships/slide" Target="slide58.xml"/><Relationship Id="rId15" Type="http://schemas.openxmlformats.org/officeDocument/2006/relationships/slide" Target="slide68.xml"/><Relationship Id="rId10" Type="http://schemas.openxmlformats.org/officeDocument/2006/relationships/slide" Target="slide63.xml"/><Relationship Id="rId19" Type="http://schemas.openxmlformats.org/officeDocument/2006/relationships/slide" Target="slide72.xml"/><Relationship Id="rId4" Type="http://schemas.openxmlformats.org/officeDocument/2006/relationships/slide" Target="slide57.xml"/><Relationship Id="rId9" Type="http://schemas.openxmlformats.org/officeDocument/2006/relationships/slide" Target="slide62.xml"/><Relationship Id="rId14" Type="http://schemas.openxmlformats.org/officeDocument/2006/relationships/slide" Target="slide6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0260" y="1870134"/>
            <a:ext cx="5611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팩토리 품질 공정 시스템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08894" y="2617987"/>
            <a:ext cx="52068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불량 </a:t>
            </a:r>
            <a:r>
              <a:rPr lang="en-US" altLang="ko-KR" sz="80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Zero</a:t>
            </a:r>
            <a:endParaRPr lang="ko-KR" altLang="en-US" sz="8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27379D-B109-4936-3BA8-5529C7451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0" y="2842619"/>
            <a:ext cx="874174" cy="874174"/>
          </a:xfrm>
          <a:prstGeom prst="rect">
            <a:avLst/>
          </a:prstGeom>
          <a:effectLst>
            <a:glow rad="101600">
              <a:srgbClr val="FE896B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4159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D44B2-78ED-784E-967B-BC6851D5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DAFDA9F-575F-154F-684D-46BFD91004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3CFC87B-4D8D-D81A-5785-D00286005BC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2" b="788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5C36D54-D922-EC1D-436F-55161E134E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A30C41-AE0D-0D33-B1C7-AC4472AF3DAA}"/>
              </a:ext>
            </a:extLst>
          </p:cNvPr>
          <p:cNvSpPr txBox="1"/>
          <p:nvPr/>
        </p:nvSpPr>
        <p:spPr>
          <a:xfrm>
            <a:off x="370390" y="309062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기획의도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문제 인식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2EAF587-17D6-3052-FC6A-71C75548E558}"/>
              </a:ext>
            </a:extLst>
          </p:cNvPr>
          <p:cNvGrpSpPr/>
          <p:nvPr/>
        </p:nvGrpSpPr>
        <p:grpSpPr>
          <a:xfrm>
            <a:off x="2557981" y="1828800"/>
            <a:ext cx="8028563" cy="4444904"/>
            <a:chOff x="1751667" y="1398241"/>
            <a:chExt cx="9432733" cy="5222304"/>
          </a:xfrm>
        </p:grpSpPr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67F3F40D-55A8-6DBD-6F13-599E5D42E8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02015433"/>
                </p:ext>
              </p:extLst>
            </p:nvPr>
          </p:nvGraphicFramePr>
          <p:xfrm>
            <a:off x="2482303" y="1398241"/>
            <a:ext cx="6092277" cy="40615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FCCCE-09C4-3A11-BCFF-06E5C02F99CF}"/>
                </a:ext>
              </a:extLst>
            </p:cNvPr>
            <p:cNvSpPr txBox="1"/>
            <p:nvPr/>
          </p:nvSpPr>
          <p:spPr>
            <a:xfrm>
              <a:off x="6873766" y="1432763"/>
              <a:ext cx="4310634" cy="6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ko-KR" altLang="en-US" sz="2800" dirty="0" smtClean="0">
                  <a:solidFill>
                    <a:srgbClr val="B7FF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높은 </a:t>
              </a:r>
              <a:r>
                <a:rPr lang="ko-KR" altLang="en-US" sz="2800" dirty="0">
                  <a:solidFill>
                    <a:srgbClr val="B7FF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비용</a:t>
              </a:r>
              <a:r>
                <a:rPr lang="en-US" altLang="ko-KR" sz="2800" dirty="0">
                  <a:solidFill>
                    <a:srgbClr val="B7FF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endParaRPr lang="ko-KR" altLang="en-US" sz="28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6F39D4-A847-6B5F-1F75-97AAAACEA642}"/>
                </a:ext>
              </a:extLst>
            </p:cNvPr>
            <p:cNvSpPr txBox="1"/>
            <p:nvPr/>
          </p:nvSpPr>
          <p:spPr>
            <a:xfrm>
              <a:off x="7167123" y="4145381"/>
              <a:ext cx="2922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ko-KR" altLang="en-US" sz="240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비즈니스 사례 </a:t>
              </a:r>
              <a:r>
                <a:rPr lang="ko-KR" altLang="en-US" sz="2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부족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74375D-998B-426A-09F5-39FF986668E4}"/>
                </a:ext>
              </a:extLst>
            </p:cNvPr>
            <p:cNvSpPr txBox="1"/>
            <p:nvPr/>
          </p:nvSpPr>
          <p:spPr>
            <a:xfrm>
              <a:off x="4234738" y="5635660"/>
              <a:ext cx="2932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ko-KR" altLang="en-US" sz="2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인식 부족</a:t>
              </a:r>
              <a:r>
                <a:rPr lang="en-US" altLang="ko-KR" sz="2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endPara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0359AC-92FE-E9B1-4319-495F2BFD41E3}"/>
                </a:ext>
              </a:extLst>
            </p:cNvPr>
            <p:cNvSpPr txBox="1"/>
            <p:nvPr/>
          </p:nvSpPr>
          <p:spPr>
            <a:xfrm>
              <a:off x="1751667" y="2967335"/>
              <a:ext cx="2000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ko-KR" altLang="en-US" sz="24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 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08F778-C81E-F8FB-5E9C-D11459451F24}"/>
                </a:ext>
              </a:extLst>
            </p:cNvPr>
            <p:cNvSpPr txBox="1"/>
            <p:nvPr/>
          </p:nvSpPr>
          <p:spPr>
            <a:xfrm>
              <a:off x="7241215" y="1954576"/>
              <a:ext cx="37364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800" dirty="0">
                  <a:solidFill>
                    <a:srgbClr val="B7FF00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24%</a:t>
              </a:r>
              <a:endParaRPr lang="ko-KR" altLang="en-US" sz="28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CC8CA4-38E5-C88E-E71B-77AF03AAFA99}"/>
                </a:ext>
              </a:extLst>
            </p:cNvPr>
            <p:cNvSpPr txBox="1"/>
            <p:nvPr/>
          </p:nvSpPr>
          <p:spPr>
            <a:xfrm>
              <a:off x="7435136" y="4626448"/>
              <a:ext cx="23867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17%</a:t>
              </a:r>
              <a:endPara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E71C26-F2FC-A26A-8FA0-36BEF45046BC}"/>
                </a:ext>
              </a:extLst>
            </p:cNvPr>
            <p:cNvSpPr txBox="1"/>
            <p:nvPr/>
          </p:nvSpPr>
          <p:spPr>
            <a:xfrm>
              <a:off x="4234738" y="6097325"/>
              <a:ext cx="2932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28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16%</a:t>
              </a:r>
              <a:endPara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D389551-3685-0C9B-41D9-438DF9D5428B}"/>
              </a:ext>
            </a:extLst>
          </p:cNvPr>
          <p:cNvSpPr txBox="1"/>
          <p:nvPr/>
        </p:nvSpPr>
        <p:spPr>
          <a:xfrm>
            <a:off x="219870" y="6161120"/>
            <a:ext cx="5415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: ICAMS,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SMART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MANUFACTURING ADOPTION STUDY 2023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D11E10-5489-457D-E2B9-EE45C6294F0A}"/>
              </a:ext>
            </a:extLst>
          </p:cNvPr>
          <p:cNvSpPr txBox="1"/>
          <p:nvPr/>
        </p:nvSpPr>
        <p:spPr>
          <a:xfrm>
            <a:off x="2631422" y="864399"/>
            <a:ext cx="6575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스마트 제조 기술 채택의 </a:t>
            </a:r>
            <a:r>
              <a:rPr lang="ko-KR" altLang="en-US" sz="28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장벽</a:t>
            </a:r>
            <a:endParaRPr lang="ko-KR" altLang="en-US" sz="2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8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4B3F-61B1-0D92-0D22-FF8830AE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37BC75-E26E-7A70-2395-6932948448C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B7D26D-D32A-6241-8B70-E9AF6C2DA5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2" b="788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A269B3-E9EE-4094-5AB5-3F3303B1ACA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6685921-3560-D809-5FE7-D00A513D476F}"/>
              </a:ext>
            </a:extLst>
          </p:cNvPr>
          <p:cNvSpPr txBox="1"/>
          <p:nvPr/>
        </p:nvSpPr>
        <p:spPr>
          <a:xfrm>
            <a:off x="991588" y="2967335"/>
            <a:ext cx="1020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품질공정의 </a:t>
            </a:r>
            <a:r>
              <a:rPr lang="ko-KR" altLang="en-US" sz="48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스마트 전환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FB2FF-280D-F3D0-3DF5-55544BE8CC73}"/>
              </a:ext>
            </a:extLst>
          </p:cNvPr>
          <p:cNvSpPr txBox="1"/>
          <p:nvPr/>
        </p:nvSpPr>
        <p:spPr>
          <a:xfrm>
            <a:off x="370390" y="309062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기획의도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문제 인식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54E4F8-1A8A-845A-90FB-89FB97E04BE0}"/>
              </a:ext>
            </a:extLst>
          </p:cNvPr>
          <p:cNvGrpSpPr/>
          <p:nvPr/>
        </p:nvGrpSpPr>
        <p:grpSpPr>
          <a:xfrm>
            <a:off x="3287624" y="2846863"/>
            <a:ext cx="5616752" cy="1200329"/>
            <a:chOff x="3512371" y="3025361"/>
            <a:chExt cx="5210778" cy="11135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5BBD82-3884-BA89-6145-CDA9C6F343A8}"/>
                </a:ext>
              </a:extLst>
            </p:cNvPr>
            <p:cNvSpPr txBox="1"/>
            <p:nvPr/>
          </p:nvSpPr>
          <p:spPr>
            <a:xfrm>
              <a:off x="3512371" y="3025361"/>
              <a:ext cx="5210778" cy="111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불량 </a:t>
              </a:r>
              <a:r>
                <a:rPr lang="en-US" altLang="ko-KR" sz="72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Zero</a:t>
              </a:r>
              <a:endParaRPr lang="ko-KR" altLang="en-US" sz="7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6CEEA9-8596-3C2D-FC89-F47C71DB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391" y="3066055"/>
              <a:ext cx="998731" cy="998732"/>
            </a:xfrm>
            <a:prstGeom prst="rect">
              <a:avLst/>
            </a:prstGeom>
            <a:effectLst>
              <a:glow rad="101600">
                <a:srgbClr val="FE896B">
                  <a:alpha val="4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356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자율-영상포트폴리오">
            <a:hlinkClick r:id="" action="ppaction://media"/>
            <a:extLst>
              <a:ext uri="{FF2B5EF4-FFF2-40B4-BE49-F238E27FC236}">
                <a16:creationId xmlns:a16="http://schemas.microsoft.com/office/drawing/2014/main" id="{BB1FB16F-DDFB-482D-0514-098A150EB7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59506AE-84BC-3CC8-E6A6-917B4793116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93DCF3D-E48D-B82B-F3DA-E8505A6DBACB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6" b="8004"/>
            <a:stretch/>
          </p:blipFill>
          <p:spPr>
            <a:xfrm>
              <a:off x="3134" y="0"/>
              <a:ext cx="12185732" cy="685799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B5383E-E086-AC6F-8D86-0BACAD99AD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733555" y="2705725"/>
            <a:ext cx="6724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84257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8F26EEB-687D-1BFD-1D43-4A220FC67E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14A6EBD-CBAD-4944-5119-1F6688FAA9B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2" b="788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FE5DBE-20CF-22EF-4453-477D9AF171C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571575" y="2056224"/>
            <a:ext cx="7129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목표</a:t>
            </a:r>
            <a:r>
              <a:rPr lang="en-US" altLang="ko-KR" sz="3200" b="1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altLang="en-US" sz="3200" b="1" dirty="0">
                <a:solidFill>
                  <a:srgbClr val="B7FF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불량 너트 선별</a:t>
            </a:r>
            <a:endParaRPr lang="ko-KR" altLang="en-US" sz="3200" b="1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0C6AC-C417-F4B5-5932-7B7675CFC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718" y="904171"/>
            <a:ext cx="942460" cy="94246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371502" y="3003458"/>
            <a:ext cx="7448996" cy="2902041"/>
            <a:chOff x="1809304" y="3003458"/>
            <a:chExt cx="8501287" cy="2902041"/>
          </a:xfrm>
        </p:grpSpPr>
        <p:grpSp>
          <p:nvGrpSpPr>
            <p:cNvPr id="2" name="그룹 1"/>
            <p:cNvGrpSpPr/>
            <p:nvPr/>
          </p:nvGrpSpPr>
          <p:grpSpPr>
            <a:xfrm>
              <a:off x="2433817" y="3250965"/>
              <a:ext cx="7404663" cy="2469587"/>
              <a:chOff x="2433818" y="2068252"/>
              <a:chExt cx="7404663" cy="2469587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433818" y="2068252"/>
                <a:ext cx="74046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표준화된 형태와 크기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433818" y="3010658"/>
                <a:ext cx="74046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제품 품질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핵심 요소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433818" y="3953064"/>
                <a:ext cx="74046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다양한 </a:t>
                </a:r>
                <a:r>
                  <a:rPr lang="ko-KR" altLang="en-US" sz="3200" dirty="0">
                    <a:solidFill>
                      <a:schemeClr val="bg1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산업 분야의 수요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733F61E-B62C-F7B8-B1E9-045BD53A49A5}"/>
                </a:ext>
              </a:extLst>
            </p:cNvPr>
            <p:cNvSpPr/>
            <p:nvPr/>
          </p:nvSpPr>
          <p:spPr>
            <a:xfrm>
              <a:off x="1809304" y="3003458"/>
              <a:ext cx="8501287" cy="2902041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293B77-0AF1-268A-84F3-FBC18FDEDC3B}"/>
              </a:ext>
            </a:extLst>
          </p:cNvPr>
          <p:cNvSpPr txBox="1"/>
          <p:nvPr/>
        </p:nvSpPr>
        <p:spPr>
          <a:xfrm>
            <a:off x="370390" y="309062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13220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B6E585D-DE46-F63D-8DD8-41C3E57EA7C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A20FEFF-100A-4C28-1619-562CED2C2A8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2" b="788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57620A-4423-28B8-15C7-A0B5FA90C1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243713" y="4009628"/>
            <a:ext cx="3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i="0" dirty="0">
                <a:solidFill>
                  <a:schemeClr val="bg1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기반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불량품 감지</a:t>
            </a:r>
            <a:endParaRPr lang="ko-KR" altLang="en-US" sz="2800" dirty="0">
              <a:solidFill>
                <a:schemeClr val="bg1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48000" y="4009628"/>
            <a:ext cx="3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i="0" dirty="0">
                <a:solidFill>
                  <a:schemeClr val="bg1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불량품 처리 </a:t>
            </a:r>
            <a:r>
              <a:rPr lang="en-US" altLang="ko-KR" sz="2800" i="0" dirty="0">
                <a:solidFill>
                  <a:schemeClr val="bg1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HW</a:t>
            </a:r>
            <a:endParaRPr lang="ko-KR" altLang="en-US" sz="2800" dirty="0">
              <a:solidFill>
                <a:schemeClr val="bg1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7183" y="4009628"/>
            <a:ext cx="3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i="0" dirty="0">
                <a:solidFill>
                  <a:schemeClr val="bg1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800" i="0" dirty="0">
                <a:solidFill>
                  <a:schemeClr val="bg1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모니터링</a:t>
            </a:r>
            <a:endParaRPr lang="ko-KR" altLang="en-US" sz="2800" dirty="0">
              <a:solidFill>
                <a:schemeClr val="bg1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C532EF04-0278-E156-6B1E-9203F0D9507C}"/>
              </a:ext>
            </a:extLst>
          </p:cNvPr>
          <p:cNvSpPr/>
          <p:nvPr/>
        </p:nvSpPr>
        <p:spPr>
          <a:xfrm>
            <a:off x="5492706" y="2187008"/>
            <a:ext cx="1206589" cy="1564458"/>
          </a:xfrm>
          <a:custGeom>
            <a:avLst/>
            <a:gdLst/>
            <a:ahLst/>
            <a:cxnLst/>
            <a:rect l="l" t="t" r="r" b="b"/>
            <a:pathLst>
              <a:path w="3173540" h="4114800">
                <a:moveTo>
                  <a:pt x="0" y="0"/>
                </a:moveTo>
                <a:lnTo>
                  <a:pt x="3173539" y="0"/>
                </a:lnTo>
                <a:lnTo>
                  <a:pt x="3173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DA8223C-0869-786A-DB04-D6469CABD3C5}"/>
              </a:ext>
            </a:extLst>
          </p:cNvPr>
          <p:cNvSpPr/>
          <p:nvPr/>
        </p:nvSpPr>
        <p:spPr>
          <a:xfrm>
            <a:off x="2083316" y="2282092"/>
            <a:ext cx="1416794" cy="1374290"/>
          </a:xfrm>
          <a:custGeom>
            <a:avLst/>
            <a:gdLst/>
            <a:ahLst/>
            <a:cxnLst/>
            <a:rect l="l" t="t" r="r" b="b"/>
            <a:pathLst>
              <a:path w="4242062" h="4114800">
                <a:moveTo>
                  <a:pt x="0" y="0"/>
                </a:moveTo>
                <a:lnTo>
                  <a:pt x="4242062" y="0"/>
                </a:lnTo>
                <a:lnTo>
                  <a:pt x="424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5C2DB3B-7BF8-8623-3859-FCBC1602D879}"/>
              </a:ext>
            </a:extLst>
          </p:cNvPr>
          <p:cNvSpPr/>
          <p:nvPr/>
        </p:nvSpPr>
        <p:spPr>
          <a:xfrm>
            <a:off x="8572629" y="2361585"/>
            <a:ext cx="1605055" cy="1227867"/>
          </a:xfrm>
          <a:custGeom>
            <a:avLst/>
            <a:gdLst/>
            <a:ahLst/>
            <a:cxnLst/>
            <a:rect l="l" t="t" r="r" b="b"/>
            <a:pathLst>
              <a:path w="5378824" h="4114800">
                <a:moveTo>
                  <a:pt x="0" y="0"/>
                </a:moveTo>
                <a:lnTo>
                  <a:pt x="5378824" y="0"/>
                </a:lnTo>
                <a:lnTo>
                  <a:pt x="53788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BFCF21-94AA-D036-40B7-3DC2E07492DA}"/>
              </a:ext>
            </a:extLst>
          </p:cNvPr>
          <p:cNvSpPr txBox="1"/>
          <p:nvPr/>
        </p:nvSpPr>
        <p:spPr>
          <a:xfrm>
            <a:off x="370390" y="309062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해결 방안</a:t>
            </a:r>
          </a:p>
        </p:txBody>
      </p:sp>
    </p:spTree>
    <p:extLst>
      <p:ext uri="{BB962C8B-B14F-4D97-AF65-F5344CB8AC3E}">
        <p14:creationId xmlns:p14="http://schemas.microsoft.com/office/powerpoint/2010/main" val="1314537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6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390" y="309062"/>
            <a:ext cx="486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불량품 감지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E4E2D-7317-5C3C-902A-D5809F93542C}"/>
              </a:ext>
            </a:extLst>
          </p:cNvPr>
          <p:cNvSpPr txBox="1"/>
          <p:nvPr/>
        </p:nvSpPr>
        <p:spPr>
          <a:xfrm>
            <a:off x="2043815" y="1239399"/>
            <a:ext cx="113028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정상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(normal)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7C243-D3EF-37A0-BEB9-BDFC029DC6F6}"/>
              </a:ext>
            </a:extLst>
          </p:cNvPr>
          <p:cNvSpPr txBox="1"/>
          <p:nvPr/>
        </p:nvSpPr>
        <p:spPr>
          <a:xfrm>
            <a:off x="4941653" y="1239399"/>
            <a:ext cx="23017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재사용 가능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(reusable)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D28EA-633D-3A4E-1F08-16E3F3774DB6}"/>
              </a:ext>
            </a:extLst>
          </p:cNvPr>
          <p:cNvSpPr txBox="1"/>
          <p:nvPr/>
        </p:nvSpPr>
        <p:spPr>
          <a:xfrm>
            <a:off x="8357392" y="1239399"/>
            <a:ext cx="245130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파단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(fracture)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476610" y="5205460"/>
            <a:ext cx="264694" cy="264694"/>
          </a:xfrm>
          <a:prstGeom prst="ellipse">
            <a:avLst/>
          </a:prstGeom>
          <a:solidFill>
            <a:srgbClr val="61B3E7"/>
          </a:solidFill>
          <a:ln>
            <a:noFill/>
          </a:ln>
          <a:effectLst>
            <a:glow rad="139700">
              <a:srgbClr val="61B3E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60189" y="5205460"/>
            <a:ext cx="264694" cy="26469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397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50696" y="5205460"/>
            <a:ext cx="264694" cy="264694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D77E99-CAE6-B277-CF46-D5F91823D756}"/>
              </a:ext>
            </a:extLst>
          </p:cNvPr>
          <p:cNvSpPr/>
          <p:nvPr/>
        </p:nvSpPr>
        <p:spPr>
          <a:xfrm>
            <a:off x="1300333" y="2352387"/>
            <a:ext cx="2617248" cy="26172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C3BEE7-CD9C-F249-79A4-B5A686F04426}"/>
              </a:ext>
            </a:extLst>
          </p:cNvPr>
          <p:cNvSpPr/>
          <p:nvPr/>
        </p:nvSpPr>
        <p:spPr>
          <a:xfrm>
            <a:off x="4783912" y="2352387"/>
            <a:ext cx="2617248" cy="26172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3C009B-E0EB-E3D2-6DFE-DAFB2ECE2FC5}"/>
              </a:ext>
            </a:extLst>
          </p:cNvPr>
          <p:cNvSpPr/>
          <p:nvPr/>
        </p:nvSpPr>
        <p:spPr>
          <a:xfrm>
            <a:off x="8274419" y="2352387"/>
            <a:ext cx="2617248" cy="261724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1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ABAD2-C203-133F-41DC-61F00277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82" y="1344933"/>
            <a:ext cx="7719237" cy="469119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TextBox 6"/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HW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13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ABAD2-C203-133F-41DC-61F00277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47" y="1117415"/>
            <a:ext cx="5403705" cy="46231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HW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5592F2-80DA-B5A2-435F-7292307DC29B}"/>
              </a:ext>
            </a:extLst>
          </p:cNvPr>
          <p:cNvSpPr/>
          <p:nvPr/>
        </p:nvSpPr>
        <p:spPr>
          <a:xfrm>
            <a:off x="1019390" y="2677766"/>
            <a:ext cx="4060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진동 기반 너트 정렬 시스템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87D3E6-959B-37EF-D681-AAF608020275}"/>
              </a:ext>
            </a:extLst>
          </p:cNvPr>
          <p:cNvSpPr/>
          <p:nvPr/>
        </p:nvSpPr>
        <p:spPr>
          <a:xfrm>
            <a:off x="1301156" y="3483790"/>
            <a:ext cx="3497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너트 </a:t>
            </a:r>
            <a:r>
              <a:rPr lang="ko-KR" altLang="en-US" sz="4000" b="1" dirty="0" err="1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나열기</a:t>
            </a:r>
            <a:endParaRPr lang="ko-KR" altLang="en-US" sz="4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3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ABAD2-C203-133F-41DC-61F00277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3272" y="2824655"/>
            <a:ext cx="2719334" cy="2124042"/>
            <a:chOff x="1877278" y="1837304"/>
            <a:chExt cx="3930295" cy="21240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9315B-86AE-D73B-4D28-8BB340B29A80}"/>
                </a:ext>
              </a:extLst>
            </p:cNvPr>
            <p:cNvSpPr txBox="1"/>
            <p:nvPr/>
          </p:nvSpPr>
          <p:spPr>
            <a:xfrm>
              <a:off x="1877278" y="3561236"/>
              <a:ext cx="393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공장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 시스템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77278" y="2699270"/>
              <a:ext cx="39302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영상 촬영 시스템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77278" y="1837304"/>
              <a:ext cx="39302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이동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물체 탐지 시스템</a:t>
              </a:r>
              <a:endParaRPr lang="en-US" altLang="ko-KR" sz="2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293599" y="2778584"/>
            <a:ext cx="4362450" cy="2677752"/>
            <a:chOff x="1877278" y="1837304"/>
            <a:chExt cx="3930295" cy="2677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49315B-86AE-D73B-4D28-8BB340B29A80}"/>
                </a:ext>
              </a:extLst>
            </p:cNvPr>
            <p:cNvSpPr txBox="1"/>
            <p:nvPr/>
          </p:nvSpPr>
          <p:spPr>
            <a:xfrm>
              <a:off x="1877278" y="3560949"/>
              <a:ext cx="39302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고 휘도 </a:t>
              </a:r>
              <a:r>
                <a:rPr lang="en-US" altLang="ko-KR" sz="28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Neo-Pixel LED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77278" y="2699174"/>
              <a:ext cx="39302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Stream Cam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877278" y="1837304"/>
              <a:ext cx="393029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적외선 센서 </a:t>
              </a:r>
              <a:r>
                <a:rPr lang="en-US" altLang="ko-KR" sz="28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(IR Sensor)</a:t>
              </a: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90" y="659391"/>
            <a:ext cx="3693442" cy="5130748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47E1C-C4EC-ABBC-3765-F0B626990CA1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HW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19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40" b="1345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05" b="89933" l="9689" r="89965">
                          <a14:backgroundMark x1="48443" y1="75168" x2="51903" y2="75168"/>
                          <a14:backgroundMark x1="58131" y1="74832" x2="49135" y2="77181"/>
                          <a14:backgroundMark x1="61938" y1="70134" x2="57439" y2="73490"/>
                          <a14:backgroundMark x1="42561" y1="70805" x2="48789" y2="7516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36598" y="551366"/>
              <a:ext cx="3012253" cy="3106060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40E41F-D185-88E8-369F-DEE54F7CFF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B7FF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3881D9-C9AE-711C-5185-1BEC00CAA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09" b="90625" l="4005" r="95423">
                        <a14:foregroundMark x1="28353" y1="28606" x2="22568" y2="54087"/>
                        <a14:foregroundMark x1="85060" y1="25361" x2="95423" y2="57813"/>
                        <a14:foregroundMark x1="82200" y1="17188" x2="73744" y2="56250"/>
                        <a14:foregroundMark x1="10553" y1="23197" x2="10935" y2="58774"/>
                        <a14:foregroundMark x1="27654" y1="16947" x2="10426" y2="17788"/>
                        <a14:foregroundMark x1="6612" y1="18990" x2="6993" y2="61298"/>
                        <a14:foregroundMark x1="8964" y1="80288" x2="24539" y2="75120"/>
                        <a14:foregroundMark x1="71901" y1="57091" x2="78576" y2="70793"/>
                        <a14:foregroundMark x1="78576" y1="70793" x2="84806" y2="73918"/>
                        <a14:foregroundMark x1="94914" y1="74399" x2="92562" y2="90865"/>
                        <a14:foregroundMark x1="73299" y1="19952" x2="91481" y2="10817"/>
                        <a14:foregroundMark x1="39034" y1="9375" x2="41004" y2="10337"/>
                        <a14:foregroundMark x1="6484" y1="5409" x2="18118" y2="8894"/>
                        <a14:foregroundMark x1="18245" y1="20913" x2="16974" y2="32572"/>
                        <a14:foregroundMark x1="19962" y1="62981" x2="12778" y2="69111"/>
                        <a14:foregroundMark x1="5213" y1="64423" x2="5849" y2="78606"/>
                        <a14:foregroundMark x1="5849" y1="78606" x2="9536" y2="87260"/>
                        <a14:foregroundMark x1="9536" y1="87260" x2="9536" y2="87260"/>
                        <a14:foregroundMark x1="4005" y1="85938" x2="4132" y2="75601"/>
                        <a14:foregroundMark x1="15130" y1="27644" x2="16592" y2="37740"/>
                        <a14:foregroundMark x1="23522" y1="83293" x2="30324" y2="80048"/>
                        <a14:foregroundMark x1="30960" y1="48678" x2="29625" y2="69351"/>
                        <a14:backgroundMark x1="39352" y1="3846" x2="54100" y2="4087"/>
                        <a14:backgroundMark x1="38144" y1="92668" x2="60013" y2="971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9251" y="1166917"/>
            <a:ext cx="8553497" cy="4524166"/>
          </a:xfrm>
          <a:prstGeom prst="rect">
            <a:avLst/>
          </a:prstGeom>
          <a:effectLst>
            <a:outerShdw blurRad="3302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46505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ABAD2-C203-133F-41DC-61F00277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51" y="1085513"/>
            <a:ext cx="3924630" cy="4632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BFE92B-F878-17A6-241C-B11086FA9A66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HW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B43345-3110-15D9-0D2B-12E9ADFFEF3B}"/>
              </a:ext>
            </a:extLst>
          </p:cNvPr>
          <p:cNvSpPr/>
          <p:nvPr/>
        </p:nvSpPr>
        <p:spPr>
          <a:xfrm>
            <a:off x="1648794" y="2643900"/>
            <a:ext cx="3873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정밀한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grip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수행 시스템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B5EE52-4BEB-DB05-6A44-265472327AFE}"/>
              </a:ext>
            </a:extLst>
          </p:cNvPr>
          <p:cNvSpPr/>
          <p:nvPr/>
        </p:nvSpPr>
        <p:spPr>
          <a:xfrm>
            <a:off x="848229" y="3517657"/>
            <a:ext cx="547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로봇팔</a:t>
            </a:r>
            <a:r>
              <a:rPr lang="ko-KR" altLang="en-US" sz="4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</a:t>
            </a:r>
            <a:r>
              <a:rPr lang="ko-KR" altLang="en-US" sz="4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전자석 </a:t>
            </a:r>
            <a:r>
              <a:rPr lang="en-US" altLang="ko-KR" sz="4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Gripper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0F4886-1B71-9A2F-36B2-F89CEB2162C9}"/>
              </a:ext>
            </a:extLst>
          </p:cNvPr>
          <p:cNvCxnSpPr>
            <a:cxnSpLocks/>
          </p:cNvCxnSpPr>
          <p:nvPr/>
        </p:nvCxnSpPr>
        <p:spPr>
          <a:xfrm flipH="1">
            <a:off x="7931329" y="708662"/>
            <a:ext cx="476323" cy="698657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CE0502-2C11-C54C-29D4-666438043773}"/>
              </a:ext>
            </a:extLst>
          </p:cNvPr>
          <p:cNvCxnSpPr>
            <a:cxnSpLocks/>
          </p:cNvCxnSpPr>
          <p:nvPr/>
        </p:nvCxnSpPr>
        <p:spPr>
          <a:xfrm flipH="1">
            <a:off x="8407652" y="708662"/>
            <a:ext cx="824168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BA6485-3D80-5C34-9C36-452F07B7129A}"/>
              </a:ext>
            </a:extLst>
          </p:cNvPr>
          <p:cNvSpPr txBox="1"/>
          <p:nvPr/>
        </p:nvSpPr>
        <p:spPr>
          <a:xfrm>
            <a:off x="9366115" y="477829"/>
            <a:ext cx="1385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전자석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686716-01FE-E361-B25D-971A80AC97E7}"/>
              </a:ext>
            </a:extLst>
          </p:cNvPr>
          <p:cNvCxnSpPr>
            <a:cxnSpLocks/>
          </p:cNvCxnSpPr>
          <p:nvPr/>
        </p:nvCxnSpPr>
        <p:spPr>
          <a:xfrm flipH="1">
            <a:off x="8407652" y="2296162"/>
            <a:ext cx="476323" cy="698657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05B08A0-135C-598F-7414-1C24ED6048CE}"/>
              </a:ext>
            </a:extLst>
          </p:cNvPr>
          <p:cNvCxnSpPr>
            <a:cxnSpLocks/>
          </p:cNvCxnSpPr>
          <p:nvPr/>
        </p:nvCxnSpPr>
        <p:spPr>
          <a:xfrm flipH="1">
            <a:off x="8883975" y="2296162"/>
            <a:ext cx="125062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3FFC04-64C9-C47F-7604-E469F33DD69F}"/>
              </a:ext>
            </a:extLst>
          </p:cNvPr>
          <p:cNvSpPr txBox="1"/>
          <p:nvPr/>
        </p:nvSpPr>
        <p:spPr>
          <a:xfrm>
            <a:off x="10329062" y="2111496"/>
            <a:ext cx="149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Wrist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Servo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7D7CEB-F88B-EF14-B0EF-BA04E8DFB4CE}"/>
              </a:ext>
            </a:extLst>
          </p:cNvPr>
          <p:cNvCxnSpPr>
            <a:cxnSpLocks/>
          </p:cNvCxnSpPr>
          <p:nvPr/>
        </p:nvCxnSpPr>
        <p:spPr>
          <a:xfrm flipH="1">
            <a:off x="8407652" y="3098056"/>
            <a:ext cx="476323" cy="698657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0D22B77-2794-6187-336E-ADFA195C18A1}"/>
              </a:ext>
            </a:extLst>
          </p:cNvPr>
          <p:cNvCxnSpPr>
            <a:cxnSpLocks/>
          </p:cNvCxnSpPr>
          <p:nvPr/>
        </p:nvCxnSpPr>
        <p:spPr>
          <a:xfrm flipH="1">
            <a:off x="8883975" y="3098056"/>
            <a:ext cx="125062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D3F88CB-A5D5-FBDA-8670-6680360CE8F8}"/>
              </a:ext>
            </a:extLst>
          </p:cNvPr>
          <p:cNvSpPr txBox="1"/>
          <p:nvPr/>
        </p:nvSpPr>
        <p:spPr>
          <a:xfrm>
            <a:off x="10329062" y="2913390"/>
            <a:ext cx="139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Elbow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Servo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5C68061-5F16-BEDE-3AAF-B77B7813481E}"/>
              </a:ext>
            </a:extLst>
          </p:cNvPr>
          <p:cNvCxnSpPr>
            <a:cxnSpLocks/>
          </p:cNvCxnSpPr>
          <p:nvPr/>
        </p:nvCxnSpPr>
        <p:spPr>
          <a:xfrm flipH="1">
            <a:off x="8407652" y="3828008"/>
            <a:ext cx="476323" cy="698657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5FCF56E-687A-F8A6-6E42-251A4B508322}"/>
              </a:ext>
            </a:extLst>
          </p:cNvPr>
          <p:cNvCxnSpPr>
            <a:cxnSpLocks/>
          </p:cNvCxnSpPr>
          <p:nvPr/>
        </p:nvCxnSpPr>
        <p:spPr>
          <a:xfrm flipH="1">
            <a:off x="8883975" y="3828008"/>
            <a:ext cx="1250625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8049AB-E08B-5DD7-7191-C53C5EED93AB}"/>
              </a:ext>
            </a:extLst>
          </p:cNvPr>
          <p:cNvSpPr txBox="1"/>
          <p:nvPr/>
        </p:nvSpPr>
        <p:spPr>
          <a:xfrm>
            <a:off x="10329062" y="3643342"/>
            <a:ext cx="125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Shoulder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Servo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7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21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9FCA6-3B58-7C71-223F-0394D599B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A8A9FF4D-4E18-332B-6A93-38378A1B371A}"/>
              </a:ext>
            </a:extLst>
          </p:cNvPr>
          <p:cNvSpPr/>
          <p:nvPr/>
        </p:nvSpPr>
        <p:spPr>
          <a:xfrm>
            <a:off x="7214110" y="3920298"/>
            <a:ext cx="989497" cy="1034218"/>
          </a:xfrm>
          <a:custGeom>
            <a:avLst/>
            <a:gdLst/>
            <a:ahLst/>
            <a:cxnLst/>
            <a:rect l="l" t="t" r="r" b="b"/>
            <a:pathLst>
              <a:path w="3801046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A3DABB7-C2C1-22C9-0D2E-682EA9FAE1D1}"/>
              </a:ext>
            </a:extLst>
          </p:cNvPr>
          <p:cNvGrpSpPr/>
          <p:nvPr/>
        </p:nvGrpSpPr>
        <p:grpSpPr>
          <a:xfrm>
            <a:off x="7401602" y="2337143"/>
            <a:ext cx="2254635" cy="2898749"/>
            <a:chOff x="7568166" y="678452"/>
            <a:chExt cx="6099217" cy="7841667"/>
          </a:xfrm>
          <a:effectLst/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98D6EA47-EFB1-2A4A-1405-CAB2059544DC}"/>
                </a:ext>
              </a:extLst>
            </p:cNvPr>
            <p:cNvSpPr/>
            <p:nvPr/>
          </p:nvSpPr>
          <p:spPr>
            <a:xfrm>
              <a:off x="9860371" y="4196592"/>
              <a:ext cx="3168901" cy="4323527"/>
            </a:xfrm>
            <a:custGeom>
              <a:avLst/>
              <a:gdLst/>
              <a:ahLst/>
              <a:cxnLst/>
              <a:rect l="l" t="t" r="r" b="b"/>
              <a:pathLst>
                <a:path w="2081967" h="4323528">
                  <a:moveTo>
                    <a:pt x="0" y="0"/>
                  </a:moveTo>
                  <a:lnTo>
                    <a:pt x="2081967" y="0"/>
                  </a:lnTo>
                  <a:lnTo>
                    <a:pt x="2081967" y="4323528"/>
                  </a:lnTo>
                  <a:lnTo>
                    <a:pt x="0" y="4323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D3756A8-4B15-4A46-577E-30C17A6C51DE}"/>
                </a:ext>
              </a:extLst>
            </p:cNvPr>
            <p:cNvSpPr/>
            <p:nvPr/>
          </p:nvSpPr>
          <p:spPr>
            <a:xfrm>
              <a:off x="7568166" y="2571647"/>
              <a:ext cx="2791175" cy="2797756"/>
            </a:xfrm>
            <a:custGeom>
              <a:avLst/>
              <a:gdLst/>
              <a:ahLst/>
              <a:cxnLst/>
              <a:rect l="l" t="t" r="r" b="b"/>
              <a:pathLst>
                <a:path w="2791174" h="2797757">
                  <a:moveTo>
                    <a:pt x="0" y="0"/>
                  </a:moveTo>
                  <a:lnTo>
                    <a:pt x="2791174" y="0"/>
                  </a:lnTo>
                  <a:lnTo>
                    <a:pt x="2791174" y="2797757"/>
                  </a:lnTo>
                  <a:lnTo>
                    <a:pt x="0" y="279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4F2A37F8-8705-277B-C9D6-8938A58C99BA}"/>
                </a:ext>
              </a:extLst>
            </p:cNvPr>
            <p:cNvSpPr/>
            <p:nvPr/>
          </p:nvSpPr>
          <p:spPr>
            <a:xfrm>
              <a:off x="9222252" y="678452"/>
              <a:ext cx="4445131" cy="3224933"/>
            </a:xfrm>
            <a:custGeom>
              <a:avLst/>
              <a:gdLst/>
              <a:ahLst/>
              <a:cxnLst/>
              <a:rect l="l" t="t" r="r" b="b"/>
              <a:pathLst>
                <a:path w="2767126" h="3224933">
                  <a:moveTo>
                    <a:pt x="0" y="0"/>
                  </a:moveTo>
                  <a:lnTo>
                    <a:pt x="2767127" y="0"/>
                  </a:lnTo>
                  <a:lnTo>
                    <a:pt x="2767127" y="3224933"/>
                  </a:lnTo>
                  <a:lnTo>
                    <a:pt x="0" y="322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6238" b="-62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0CB99158-CC96-987C-5DDE-185A6A01E2D0}"/>
              </a:ext>
            </a:extLst>
          </p:cNvPr>
          <p:cNvSpPr/>
          <p:nvPr/>
        </p:nvSpPr>
        <p:spPr>
          <a:xfrm>
            <a:off x="1774166" y="4632042"/>
            <a:ext cx="8643667" cy="603850"/>
          </a:xfrm>
          <a:custGeom>
            <a:avLst/>
            <a:gdLst>
              <a:gd name="connsiteX0" fmla="*/ 8317028 w 8643667"/>
              <a:gd name="connsiteY0" fmla="*/ 86264 h 603850"/>
              <a:gd name="connsiteX1" fmla="*/ 8101368 w 8643667"/>
              <a:gd name="connsiteY1" fmla="*/ 301924 h 603850"/>
              <a:gd name="connsiteX2" fmla="*/ 8317028 w 8643667"/>
              <a:gd name="connsiteY2" fmla="*/ 517584 h 603850"/>
              <a:gd name="connsiteX3" fmla="*/ 8532688 w 8643667"/>
              <a:gd name="connsiteY3" fmla="*/ 301924 h 603850"/>
              <a:gd name="connsiteX4" fmla="*/ 8317028 w 8643667"/>
              <a:gd name="connsiteY4" fmla="*/ 86264 h 603850"/>
              <a:gd name="connsiteX5" fmla="*/ 6669324 w 8643667"/>
              <a:gd name="connsiteY5" fmla="*/ 86264 h 603850"/>
              <a:gd name="connsiteX6" fmla="*/ 6453664 w 8643667"/>
              <a:gd name="connsiteY6" fmla="*/ 301924 h 603850"/>
              <a:gd name="connsiteX7" fmla="*/ 6669324 w 8643667"/>
              <a:gd name="connsiteY7" fmla="*/ 517584 h 603850"/>
              <a:gd name="connsiteX8" fmla="*/ 6884984 w 8643667"/>
              <a:gd name="connsiteY8" fmla="*/ 301924 h 603850"/>
              <a:gd name="connsiteX9" fmla="*/ 6669324 w 8643667"/>
              <a:gd name="connsiteY9" fmla="*/ 86264 h 603850"/>
              <a:gd name="connsiteX10" fmla="*/ 5104330 w 8643667"/>
              <a:gd name="connsiteY10" fmla="*/ 86264 h 603850"/>
              <a:gd name="connsiteX11" fmla="*/ 4888670 w 8643667"/>
              <a:gd name="connsiteY11" fmla="*/ 301924 h 603850"/>
              <a:gd name="connsiteX12" fmla="*/ 5104330 w 8643667"/>
              <a:gd name="connsiteY12" fmla="*/ 517584 h 603850"/>
              <a:gd name="connsiteX13" fmla="*/ 5319990 w 8643667"/>
              <a:gd name="connsiteY13" fmla="*/ 301924 h 603850"/>
              <a:gd name="connsiteX14" fmla="*/ 5104330 w 8643667"/>
              <a:gd name="connsiteY14" fmla="*/ 86264 h 603850"/>
              <a:gd name="connsiteX15" fmla="*/ 3456626 w 8643667"/>
              <a:gd name="connsiteY15" fmla="*/ 86264 h 603850"/>
              <a:gd name="connsiteX16" fmla="*/ 3240966 w 8643667"/>
              <a:gd name="connsiteY16" fmla="*/ 301924 h 603850"/>
              <a:gd name="connsiteX17" fmla="*/ 3456626 w 8643667"/>
              <a:gd name="connsiteY17" fmla="*/ 517584 h 603850"/>
              <a:gd name="connsiteX18" fmla="*/ 3672286 w 8643667"/>
              <a:gd name="connsiteY18" fmla="*/ 301924 h 603850"/>
              <a:gd name="connsiteX19" fmla="*/ 3456626 w 8643667"/>
              <a:gd name="connsiteY19" fmla="*/ 86264 h 603850"/>
              <a:gd name="connsiteX20" fmla="*/ 1891633 w 8643667"/>
              <a:gd name="connsiteY20" fmla="*/ 86264 h 603850"/>
              <a:gd name="connsiteX21" fmla="*/ 1675973 w 8643667"/>
              <a:gd name="connsiteY21" fmla="*/ 301924 h 603850"/>
              <a:gd name="connsiteX22" fmla="*/ 1891633 w 8643667"/>
              <a:gd name="connsiteY22" fmla="*/ 517584 h 603850"/>
              <a:gd name="connsiteX23" fmla="*/ 2107293 w 8643667"/>
              <a:gd name="connsiteY23" fmla="*/ 301924 h 603850"/>
              <a:gd name="connsiteX24" fmla="*/ 1891633 w 8643667"/>
              <a:gd name="connsiteY24" fmla="*/ 86264 h 603850"/>
              <a:gd name="connsiteX25" fmla="*/ 326639 w 8643667"/>
              <a:gd name="connsiteY25" fmla="*/ 86264 h 603850"/>
              <a:gd name="connsiteX26" fmla="*/ 110979 w 8643667"/>
              <a:gd name="connsiteY26" fmla="*/ 301924 h 603850"/>
              <a:gd name="connsiteX27" fmla="*/ 326639 w 8643667"/>
              <a:gd name="connsiteY27" fmla="*/ 517584 h 603850"/>
              <a:gd name="connsiteX28" fmla="*/ 542299 w 8643667"/>
              <a:gd name="connsiteY28" fmla="*/ 301924 h 603850"/>
              <a:gd name="connsiteX29" fmla="*/ 326639 w 8643667"/>
              <a:gd name="connsiteY29" fmla="*/ 86264 h 603850"/>
              <a:gd name="connsiteX30" fmla="*/ 301925 w 8643667"/>
              <a:gd name="connsiteY30" fmla="*/ 0 h 603850"/>
              <a:gd name="connsiteX31" fmla="*/ 8341742 w 8643667"/>
              <a:gd name="connsiteY31" fmla="*/ 0 h 603850"/>
              <a:gd name="connsiteX32" fmla="*/ 8643667 w 8643667"/>
              <a:gd name="connsiteY32" fmla="*/ 301925 h 603850"/>
              <a:gd name="connsiteX33" fmla="*/ 8341742 w 8643667"/>
              <a:gd name="connsiteY33" fmla="*/ 603850 h 603850"/>
              <a:gd name="connsiteX34" fmla="*/ 301925 w 8643667"/>
              <a:gd name="connsiteY34" fmla="*/ 603850 h 603850"/>
              <a:gd name="connsiteX35" fmla="*/ 0 w 8643667"/>
              <a:gd name="connsiteY35" fmla="*/ 301925 h 603850"/>
              <a:gd name="connsiteX36" fmla="*/ 301925 w 8643667"/>
              <a:gd name="connsiteY36" fmla="*/ 0 h 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643667" h="603850">
                <a:moveTo>
                  <a:pt x="8317028" y="86264"/>
                </a:moveTo>
                <a:cubicBezTo>
                  <a:pt x="8197922" y="86264"/>
                  <a:pt x="8101368" y="182818"/>
                  <a:pt x="8101368" y="301924"/>
                </a:cubicBezTo>
                <a:cubicBezTo>
                  <a:pt x="8101368" y="421030"/>
                  <a:pt x="8197922" y="517584"/>
                  <a:pt x="8317028" y="517584"/>
                </a:cubicBezTo>
                <a:cubicBezTo>
                  <a:pt x="8436134" y="517584"/>
                  <a:pt x="8532688" y="421030"/>
                  <a:pt x="8532688" y="301924"/>
                </a:cubicBezTo>
                <a:cubicBezTo>
                  <a:pt x="8532688" y="182818"/>
                  <a:pt x="8436134" y="86264"/>
                  <a:pt x="8317028" y="86264"/>
                </a:cubicBezTo>
                <a:close/>
                <a:moveTo>
                  <a:pt x="6669324" y="86264"/>
                </a:moveTo>
                <a:cubicBezTo>
                  <a:pt x="6550218" y="86264"/>
                  <a:pt x="6453664" y="182818"/>
                  <a:pt x="6453664" y="301924"/>
                </a:cubicBezTo>
                <a:cubicBezTo>
                  <a:pt x="6453664" y="421030"/>
                  <a:pt x="6550218" y="517584"/>
                  <a:pt x="6669324" y="517584"/>
                </a:cubicBezTo>
                <a:cubicBezTo>
                  <a:pt x="6788430" y="517584"/>
                  <a:pt x="6884984" y="421030"/>
                  <a:pt x="6884984" y="301924"/>
                </a:cubicBezTo>
                <a:cubicBezTo>
                  <a:pt x="6884984" y="182818"/>
                  <a:pt x="6788430" y="86264"/>
                  <a:pt x="6669324" y="86264"/>
                </a:cubicBezTo>
                <a:close/>
                <a:moveTo>
                  <a:pt x="5104330" y="86264"/>
                </a:moveTo>
                <a:cubicBezTo>
                  <a:pt x="4985224" y="86264"/>
                  <a:pt x="4888670" y="182818"/>
                  <a:pt x="4888670" y="301924"/>
                </a:cubicBezTo>
                <a:cubicBezTo>
                  <a:pt x="4888670" y="421030"/>
                  <a:pt x="4985224" y="517584"/>
                  <a:pt x="5104330" y="517584"/>
                </a:cubicBezTo>
                <a:cubicBezTo>
                  <a:pt x="5223436" y="517584"/>
                  <a:pt x="5319990" y="421030"/>
                  <a:pt x="5319990" y="301924"/>
                </a:cubicBezTo>
                <a:cubicBezTo>
                  <a:pt x="5319990" y="182818"/>
                  <a:pt x="5223436" y="86264"/>
                  <a:pt x="5104330" y="86264"/>
                </a:cubicBezTo>
                <a:close/>
                <a:moveTo>
                  <a:pt x="3456626" y="86264"/>
                </a:moveTo>
                <a:cubicBezTo>
                  <a:pt x="3337520" y="86264"/>
                  <a:pt x="3240966" y="182818"/>
                  <a:pt x="3240966" y="301924"/>
                </a:cubicBezTo>
                <a:cubicBezTo>
                  <a:pt x="3240966" y="421030"/>
                  <a:pt x="3337520" y="517584"/>
                  <a:pt x="3456626" y="517584"/>
                </a:cubicBezTo>
                <a:cubicBezTo>
                  <a:pt x="3575732" y="517584"/>
                  <a:pt x="3672286" y="421030"/>
                  <a:pt x="3672286" y="301924"/>
                </a:cubicBezTo>
                <a:cubicBezTo>
                  <a:pt x="3672286" y="182818"/>
                  <a:pt x="3575732" y="86264"/>
                  <a:pt x="3456626" y="86264"/>
                </a:cubicBezTo>
                <a:close/>
                <a:moveTo>
                  <a:pt x="1891633" y="86264"/>
                </a:moveTo>
                <a:cubicBezTo>
                  <a:pt x="1772527" y="86264"/>
                  <a:pt x="1675973" y="182818"/>
                  <a:pt x="1675973" y="301924"/>
                </a:cubicBezTo>
                <a:cubicBezTo>
                  <a:pt x="1675973" y="421030"/>
                  <a:pt x="1772527" y="517584"/>
                  <a:pt x="1891633" y="517584"/>
                </a:cubicBezTo>
                <a:cubicBezTo>
                  <a:pt x="2010739" y="517584"/>
                  <a:pt x="2107293" y="421030"/>
                  <a:pt x="2107293" y="301924"/>
                </a:cubicBezTo>
                <a:cubicBezTo>
                  <a:pt x="2107293" y="182818"/>
                  <a:pt x="2010739" y="86264"/>
                  <a:pt x="1891633" y="86264"/>
                </a:cubicBezTo>
                <a:close/>
                <a:moveTo>
                  <a:pt x="326639" y="86264"/>
                </a:moveTo>
                <a:cubicBezTo>
                  <a:pt x="207533" y="86264"/>
                  <a:pt x="110979" y="182818"/>
                  <a:pt x="110979" y="301924"/>
                </a:cubicBezTo>
                <a:cubicBezTo>
                  <a:pt x="110979" y="421030"/>
                  <a:pt x="207533" y="517584"/>
                  <a:pt x="326639" y="517584"/>
                </a:cubicBezTo>
                <a:cubicBezTo>
                  <a:pt x="445745" y="517584"/>
                  <a:pt x="542299" y="421030"/>
                  <a:pt x="542299" y="301924"/>
                </a:cubicBezTo>
                <a:cubicBezTo>
                  <a:pt x="542299" y="182818"/>
                  <a:pt x="445745" y="86264"/>
                  <a:pt x="326639" y="86264"/>
                </a:cubicBezTo>
                <a:close/>
                <a:moveTo>
                  <a:pt x="301925" y="0"/>
                </a:moveTo>
                <a:lnTo>
                  <a:pt x="8341742" y="0"/>
                </a:lnTo>
                <a:cubicBezTo>
                  <a:pt x="8508491" y="0"/>
                  <a:pt x="8643667" y="135176"/>
                  <a:pt x="8643667" y="301925"/>
                </a:cubicBezTo>
                <a:cubicBezTo>
                  <a:pt x="8643667" y="468674"/>
                  <a:pt x="8508491" y="603850"/>
                  <a:pt x="8341742" y="603850"/>
                </a:cubicBezTo>
                <a:lnTo>
                  <a:pt x="301925" y="603850"/>
                </a:lnTo>
                <a:cubicBezTo>
                  <a:pt x="135176" y="603850"/>
                  <a:pt x="0" y="468674"/>
                  <a:pt x="0" y="301925"/>
                </a:cubicBezTo>
                <a:cubicBezTo>
                  <a:pt x="0" y="135176"/>
                  <a:pt x="135176" y="0"/>
                  <a:pt x="301925" y="0"/>
                </a:cubicBezTo>
                <a:close/>
              </a:path>
            </a:pathLst>
          </a:custGeom>
          <a:solidFill>
            <a:srgbClr val="106A2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385723"/>
              </a:solidFill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E5FCA910-E8EB-C9D8-AA77-D83A3EDF8DEB}"/>
              </a:ext>
            </a:extLst>
          </p:cNvPr>
          <p:cNvSpPr/>
          <p:nvPr/>
        </p:nvSpPr>
        <p:spPr>
          <a:xfrm>
            <a:off x="5345991" y="2093175"/>
            <a:ext cx="490221" cy="603850"/>
          </a:xfrm>
          <a:custGeom>
            <a:avLst/>
            <a:gdLst/>
            <a:ahLst/>
            <a:cxnLst/>
            <a:rect l="l" t="t" r="r" b="b"/>
            <a:pathLst>
              <a:path w="988976" h="1528628">
                <a:moveTo>
                  <a:pt x="0" y="0"/>
                </a:moveTo>
                <a:lnTo>
                  <a:pt x="988976" y="0"/>
                </a:lnTo>
                <a:lnTo>
                  <a:pt x="988976" y="1528629"/>
                </a:lnTo>
                <a:lnTo>
                  <a:pt x="0" y="1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b="-2548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F7CEF4A8-D69F-F697-070C-FE0727BA39A1}"/>
              </a:ext>
            </a:extLst>
          </p:cNvPr>
          <p:cNvSpPr/>
          <p:nvPr/>
        </p:nvSpPr>
        <p:spPr>
          <a:xfrm>
            <a:off x="3222831" y="3583956"/>
            <a:ext cx="909417" cy="1048086"/>
          </a:xfrm>
          <a:custGeom>
            <a:avLst/>
            <a:gdLst/>
            <a:ahLst/>
            <a:cxnLst/>
            <a:rect l="l" t="t" r="r" b="b"/>
            <a:pathLst>
              <a:path w="2360893" h="2393808">
                <a:moveTo>
                  <a:pt x="0" y="0"/>
                </a:moveTo>
                <a:lnTo>
                  <a:pt x="2360893" y="0"/>
                </a:lnTo>
                <a:lnTo>
                  <a:pt x="2360893" y="2393808"/>
                </a:lnTo>
                <a:lnTo>
                  <a:pt x="0" y="2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842BDE6-9936-A97D-0FC5-8F9090C919F1}"/>
              </a:ext>
            </a:extLst>
          </p:cNvPr>
          <p:cNvSpPr/>
          <p:nvPr/>
        </p:nvSpPr>
        <p:spPr>
          <a:xfrm>
            <a:off x="5788938" y="2255464"/>
            <a:ext cx="773100" cy="603850"/>
          </a:xfrm>
          <a:custGeom>
            <a:avLst/>
            <a:gdLst/>
            <a:ahLst/>
            <a:cxnLst/>
            <a:rect l="l" t="t" r="r" b="b"/>
            <a:pathLst>
              <a:path w="2440968" h="1906582">
                <a:moveTo>
                  <a:pt x="0" y="0"/>
                </a:moveTo>
                <a:lnTo>
                  <a:pt x="2440968" y="0"/>
                </a:lnTo>
                <a:lnTo>
                  <a:pt x="2440968" y="1906582"/>
                </a:lnTo>
                <a:lnTo>
                  <a:pt x="0" y="1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0089AB2-C721-263A-5EA4-C80DFF535B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6235" y="4091872"/>
            <a:ext cx="603851" cy="60385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6B9CF794-77BF-9B7C-BCC2-1CAD6555809A}"/>
              </a:ext>
            </a:extLst>
          </p:cNvPr>
          <p:cNvGrpSpPr/>
          <p:nvPr/>
        </p:nvGrpSpPr>
        <p:grpSpPr>
          <a:xfrm>
            <a:off x="2651209" y="4107999"/>
            <a:ext cx="301970" cy="603851"/>
            <a:chOff x="2074368" y="4661558"/>
            <a:chExt cx="301970" cy="6038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9CC3F74-B5BB-AFA8-B913-A112FECCD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r="49993"/>
            <a:stretch/>
          </p:blipFill>
          <p:spPr>
            <a:xfrm>
              <a:off x="2074368" y="4661558"/>
              <a:ext cx="301970" cy="603851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D5BA628-0FC6-AB37-0F65-13EBBFBDB2B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076" y="4738688"/>
              <a:ext cx="0" cy="16033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5384ABE-BF76-E90F-8B17-95A5FB698560}"/>
                </a:ext>
              </a:extLst>
            </p:cNvPr>
            <p:cNvCxnSpPr>
              <a:cxnSpLocks/>
            </p:cNvCxnSpPr>
            <p:nvPr/>
          </p:nvCxnSpPr>
          <p:spPr>
            <a:xfrm>
              <a:off x="2365076" y="5041391"/>
              <a:ext cx="0" cy="16033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2296521-9E56-9BFF-B8AE-C4800DC29124}"/>
              </a:ext>
            </a:extLst>
          </p:cNvPr>
          <p:cNvSpPr txBox="1"/>
          <p:nvPr/>
        </p:nvSpPr>
        <p:spPr>
          <a:xfrm>
            <a:off x="5158712" y="1602606"/>
            <a:ext cx="86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LED</a:t>
            </a:r>
            <a:endParaRPr lang="ko-KR" altLang="en-US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629445-4AC3-DB0C-2BC4-4CF40B8A052A}"/>
              </a:ext>
            </a:extLst>
          </p:cNvPr>
          <p:cNvSpPr txBox="1"/>
          <p:nvPr/>
        </p:nvSpPr>
        <p:spPr>
          <a:xfrm>
            <a:off x="6065753" y="1887423"/>
            <a:ext cx="1189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카메라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98B165-27E2-C37D-69AE-6EB0741C28C3}"/>
              </a:ext>
            </a:extLst>
          </p:cNvPr>
          <p:cNvSpPr txBox="1"/>
          <p:nvPr/>
        </p:nvSpPr>
        <p:spPr>
          <a:xfrm>
            <a:off x="2847852" y="3017566"/>
            <a:ext cx="165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너트 </a:t>
            </a:r>
            <a:r>
              <a:rPr lang="ko-KR" altLang="en-US" sz="2000" dirty="0" err="1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나열기</a:t>
            </a:r>
            <a:endParaRPr lang="ko-KR" altLang="en-US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1FF5AE-C7EB-AFBE-3758-3A5FB0F98641}"/>
              </a:ext>
            </a:extLst>
          </p:cNvPr>
          <p:cNvSpPr txBox="1"/>
          <p:nvPr/>
        </p:nvSpPr>
        <p:spPr>
          <a:xfrm>
            <a:off x="5914411" y="3768339"/>
            <a:ext cx="156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적외선 센서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5DD7C8-EC33-07B0-0797-3E254D5476C7}"/>
              </a:ext>
            </a:extLst>
          </p:cNvPr>
          <p:cNvSpPr txBox="1"/>
          <p:nvPr/>
        </p:nvSpPr>
        <p:spPr>
          <a:xfrm>
            <a:off x="1756653" y="3565523"/>
            <a:ext cx="165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너트</a:t>
            </a:r>
          </a:p>
        </p:txBody>
      </p:sp>
      <p:sp>
        <p:nvSpPr>
          <p:cNvPr id="44" name="Freeform 13">
            <a:extLst>
              <a:ext uri="{FF2B5EF4-FFF2-40B4-BE49-F238E27FC236}">
                <a16:creationId xmlns:a16="http://schemas.microsoft.com/office/drawing/2014/main" id="{96012B04-3D43-86FB-3B9C-0737C4A03815}"/>
              </a:ext>
            </a:extLst>
          </p:cNvPr>
          <p:cNvSpPr/>
          <p:nvPr/>
        </p:nvSpPr>
        <p:spPr>
          <a:xfrm rot="18975019">
            <a:off x="6546219" y="2249131"/>
            <a:ext cx="1254537" cy="2560279"/>
          </a:xfrm>
          <a:custGeom>
            <a:avLst/>
            <a:gdLst/>
            <a:ahLst/>
            <a:cxnLst/>
            <a:rect l="l" t="t" r="r" b="b"/>
            <a:pathLst>
              <a:path w="4032504" h="8229600">
                <a:moveTo>
                  <a:pt x="0" y="0"/>
                </a:moveTo>
                <a:lnTo>
                  <a:pt x="4032504" y="0"/>
                </a:lnTo>
                <a:lnTo>
                  <a:pt x="40325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AB190B-726A-75A6-8B95-1ECCAA1FCE36}"/>
              </a:ext>
            </a:extLst>
          </p:cNvPr>
          <p:cNvSpPr/>
          <p:nvPr/>
        </p:nvSpPr>
        <p:spPr>
          <a:xfrm>
            <a:off x="5318876" y="2697025"/>
            <a:ext cx="544452" cy="2538867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00"/>
            </a:bgClr>
          </a:patt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4097E-3B3E-6589-F973-76261D7FB0F5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</a:t>
            </a:r>
          </a:p>
        </p:txBody>
      </p:sp>
    </p:spTree>
    <p:extLst>
      <p:ext uri="{BB962C8B-B14F-4D97-AF65-F5344CB8AC3E}">
        <p14:creationId xmlns:p14="http://schemas.microsoft.com/office/powerpoint/2010/main" val="11689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40976 -0.00023 " pathEditMode="relative" rAng="0" ptsTypes="AA">
                                      <p:cBhvr>
                                        <p:cTn id="16" dur="1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82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0.32409 1.85185E-6 " pathEditMode="relative" rAng="0" ptsTypes="AA">
                                      <p:cBhvr>
                                        <p:cTn id="18" dur="1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43" grpId="0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B3E9E-B3B1-9DA6-5AA6-18F516782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EEA66B18-8980-FAF4-877B-3FA08DBE818B}"/>
              </a:ext>
            </a:extLst>
          </p:cNvPr>
          <p:cNvSpPr/>
          <p:nvPr/>
        </p:nvSpPr>
        <p:spPr>
          <a:xfrm>
            <a:off x="7214110" y="3920298"/>
            <a:ext cx="989497" cy="1034218"/>
          </a:xfrm>
          <a:custGeom>
            <a:avLst/>
            <a:gdLst/>
            <a:ahLst/>
            <a:cxnLst/>
            <a:rect l="l" t="t" r="r" b="b"/>
            <a:pathLst>
              <a:path w="3801046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7BB3BD46-FEB9-24B4-7252-AD150C3A2E16}"/>
              </a:ext>
            </a:extLst>
          </p:cNvPr>
          <p:cNvSpPr/>
          <p:nvPr/>
        </p:nvSpPr>
        <p:spPr>
          <a:xfrm>
            <a:off x="8248938" y="3637658"/>
            <a:ext cx="1171415" cy="1598234"/>
          </a:xfrm>
          <a:custGeom>
            <a:avLst/>
            <a:gdLst/>
            <a:ahLst/>
            <a:cxnLst/>
            <a:rect l="l" t="t" r="r" b="b"/>
            <a:pathLst>
              <a:path w="2081967" h="4323528">
                <a:moveTo>
                  <a:pt x="0" y="0"/>
                </a:moveTo>
                <a:lnTo>
                  <a:pt x="2081967" y="0"/>
                </a:lnTo>
                <a:lnTo>
                  <a:pt x="2081967" y="4323528"/>
                </a:lnTo>
                <a:lnTo>
                  <a:pt x="0" y="432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75A6A2A-2515-0A2F-1BAB-492252D6AC4D}"/>
              </a:ext>
            </a:extLst>
          </p:cNvPr>
          <p:cNvSpPr/>
          <p:nvPr/>
        </p:nvSpPr>
        <p:spPr>
          <a:xfrm>
            <a:off x="1774166" y="4632042"/>
            <a:ext cx="8643667" cy="603850"/>
          </a:xfrm>
          <a:custGeom>
            <a:avLst/>
            <a:gdLst>
              <a:gd name="connsiteX0" fmla="*/ 8317028 w 8643667"/>
              <a:gd name="connsiteY0" fmla="*/ 86264 h 603850"/>
              <a:gd name="connsiteX1" fmla="*/ 8101368 w 8643667"/>
              <a:gd name="connsiteY1" fmla="*/ 301924 h 603850"/>
              <a:gd name="connsiteX2" fmla="*/ 8317028 w 8643667"/>
              <a:gd name="connsiteY2" fmla="*/ 517584 h 603850"/>
              <a:gd name="connsiteX3" fmla="*/ 8532688 w 8643667"/>
              <a:gd name="connsiteY3" fmla="*/ 301924 h 603850"/>
              <a:gd name="connsiteX4" fmla="*/ 8317028 w 8643667"/>
              <a:gd name="connsiteY4" fmla="*/ 86264 h 603850"/>
              <a:gd name="connsiteX5" fmla="*/ 6669324 w 8643667"/>
              <a:gd name="connsiteY5" fmla="*/ 86264 h 603850"/>
              <a:gd name="connsiteX6" fmla="*/ 6453664 w 8643667"/>
              <a:gd name="connsiteY6" fmla="*/ 301924 h 603850"/>
              <a:gd name="connsiteX7" fmla="*/ 6669324 w 8643667"/>
              <a:gd name="connsiteY7" fmla="*/ 517584 h 603850"/>
              <a:gd name="connsiteX8" fmla="*/ 6884984 w 8643667"/>
              <a:gd name="connsiteY8" fmla="*/ 301924 h 603850"/>
              <a:gd name="connsiteX9" fmla="*/ 6669324 w 8643667"/>
              <a:gd name="connsiteY9" fmla="*/ 86264 h 603850"/>
              <a:gd name="connsiteX10" fmla="*/ 5104330 w 8643667"/>
              <a:gd name="connsiteY10" fmla="*/ 86264 h 603850"/>
              <a:gd name="connsiteX11" fmla="*/ 4888670 w 8643667"/>
              <a:gd name="connsiteY11" fmla="*/ 301924 h 603850"/>
              <a:gd name="connsiteX12" fmla="*/ 5104330 w 8643667"/>
              <a:gd name="connsiteY12" fmla="*/ 517584 h 603850"/>
              <a:gd name="connsiteX13" fmla="*/ 5319990 w 8643667"/>
              <a:gd name="connsiteY13" fmla="*/ 301924 h 603850"/>
              <a:gd name="connsiteX14" fmla="*/ 5104330 w 8643667"/>
              <a:gd name="connsiteY14" fmla="*/ 86264 h 603850"/>
              <a:gd name="connsiteX15" fmla="*/ 3456626 w 8643667"/>
              <a:gd name="connsiteY15" fmla="*/ 86264 h 603850"/>
              <a:gd name="connsiteX16" fmla="*/ 3240966 w 8643667"/>
              <a:gd name="connsiteY16" fmla="*/ 301924 h 603850"/>
              <a:gd name="connsiteX17" fmla="*/ 3456626 w 8643667"/>
              <a:gd name="connsiteY17" fmla="*/ 517584 h 603850"/>
              <a:gd name="connsiteX18" fmla="*/ 3672286 w 8643667"/>
              <a:gd name="connsiteY18" fmla="*/ 301924 h 603850"/>
              <a:gd name="connsiteX19" fmla="*/ 3456626 w 8643667"/>
              <a:gd name="connsiteY19" fmla="*/ 86264 h 603850"/>
              <a:gd name="connsiteX20" fmla="*/ 1891633 w 8643667"/>
              <a:gd name="connsiteY20" fmla="*/ 86264 h 603850"/>
              <a:gd name="connsiteX21" fmla="*/ 1675973 w 8643667"/>
              <a:gd name="connsiteY21" fmla="*/ 301924 h 603850"/>
              <a:gd name="connsiteX22" fmla="*/ 1891633 w 8643667"/>
              <a:gd name="connsiteY22" fmla="*/ 517584 h 603850"/>
              <a:gd name="connsiteX23" fmla="*/ 2107293 w 8643667"/>
              <a:gd name="connsiteY23" fmla="*/ 301924 h 603850"/>
              <a:gd name="connsiteX24" fmla="*/ 1891633 w 8643667"/>
              <a:gd name="connsiteY24" fmla="*/ 86264 h 603850"/>
              <a:gd name="connsiteX25" fmla="*/ 326639 w 8643667"/>
              <a:gd name="connsiteY25" fmla="*/ 86264 h 603850"/>
              <a:gd name="connsiteX26" fmla="*/ 110979 w 8643667"/>
              <a:gd name="connsiteY26" fmla="*/ 301924 h 603850"/>
              <a:gd name="connsiteX27" fmla="*/ 326639 w 8643667"/>
              <a:gd name="connsiteY27" fmla="*/ 517584 h 603850"/>
              <a:gd name="connsiteX28" fmla="*/ 542299 w 8643667"/>
              <a:gd name="connsiteY28" fmla="*/ 301924 h 603850"/>
              <a:gd name="connsiteX29" fmla="*/ 326639 w 8643667"/>
              <a:gd name="connsiteY29" fmla="*/ 86264 h 603850"/>
              <a:gd name="connsiteX30" fmla="*/ 301925 w 8643667"/>
              <a:gd name="connsiteY30" fmla="*/ 0 h 603850"/>
              <a:gd name="connsiteX31" fmla="*/ 8341742 w 8643667"/>
              <a:gd name="connsiteY31" fmla="*/ 0 h 603850"/>
              <a:gd name="connsiteX32" fmla="*/ 8643667 w 8643667"/>
              <a:gd name="connsiteY32" fmla="*/ 301925 h 603850"/>
              <a:gd name="connsiteX33" fmla="*/ 8341742 w 8643667"/>
              <a:gd name="connsiteY33" fmla="*/ 603850 h 603850"/>
              <a:gd name="connsiteX34" fmla="*/ 301925 w 8643667"/>
              <a:gd name="connsiteY34" fmla="*/ 603850 h 603850"/>
              <a:gd name="connsiteX35" fmla="*/ 0 w 8643667"/>
              <a:gd name="connsiteY35" fmla="*/ 301925 h 603850"/>
              <a:gd name="connsiteX36" fmla="*/ 301925 w 8643667"/>
              <a:gd name="connsiteY36" fmla="*/ 0 h 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643667" h="603850">
                <a:moveTo>
                  <a:pt x="8317028" y="86264"/>
                </a:moveTo>
                <a:cubicBezTo>
                  <a:pt x="8197922" y="86264"/>
                  <a:pt x="8101368" y="182818"/>
                  <a:pt x="8101368" y="301924"/>
                </a:cubicBezTo>
                <a:cubicBezTo>
                  <a:pt x="8101368" y="421030"/>
                  <a:pt x="8197922" y="517584"/>
                  <a:pt x="8317028" y="517584"/>
                </a:cubicBezTo>
                <a:cubicBezTo>
                  <a:pt x="8436134" y="517584"/>
                  <a:pt x="8532688" y="421030"/>
                  <a:pt x="8532688" y="301924"/>
                </a:cubicBezTo>
                <a:cubicBezTo>
                  <a:pt x="8532688" y="182818"/>
                  <a:pt x="8436134" y="86264"/>
                  <a:pt x="8317028" y="86264"/>
                </a:cubicBezTo>
                <a:close/>
                <a:moveTo>
                  <a:pt x="6669324" y="86264"/>
                </a:moveTo>
                <a:cubicBezTo>
                  <a:pt x="6550218" y="86264"/>
                  <a:pt x="6453664" y="182818"/>
                  <a:pt x="6453664" y="301924"/>
                </a:cubicBezTo>
                <a:cubicBezTo>
                  <a:pt x="6453664" y="421030"/>
                  <a:pt x="6550218" y="517584"/>
                  <a:pt x="6669324" y="517584"/>
                </a:cubicBezTo>
                <a:cubicBezTo>
                  <a:pt x="6788430" y="517584"/>
                  <a:pt x="6884984" y="421030"/>
                  <a:pt x="6884984" y="301924"/>
                </a:cubicBezTo>
                <a:cubicBezTo>
                  <a:pt x="6884984" y="182818"/>
                  <a:pt x="6788430" y="86264"/>
                  <a:pt x="6669324" y="86264"/>
                </a:cubicBezTo>
                <a:close/>
                <a:moveTo>
                  <a:pt x="5104330" y="86264"/>
                </a:moveTo>
                <a:cubicBezTo>
                  <a:pt x="4985224" y="86264"/>
                  <a:pt x="4888670" y="182818"/>
                  <a:pt x="4888670" y="301924"/>
                </a:cubicBezTo>
                <a:cubicBezTo>
                  <a:pt x="4888670" y="421030"/>
                  <a:pt x="4985224" y="517584"/>
                  <a:pt x="5104330" y="517584"/>
                </a:cubicBezTo>
                <a:cubicBezTo>
                  <a:pt x="5223436" y="517584"/>
                  <a:pt x="5319990" y="421030"/>
                  <a:pt x="5319990" y="301924"/>
                </a:cubicBezTo>
                <a:cubicBezTo>
                  <a:pt x="5319990" y="182818"/>
                  <a:pt x="5223436" y="86264"/>
                  <a:pt x="5104330" y="86264"/>
                </a:cubicBezTo>
                <a:close/>
                <a:moveTo>
                  <a:pt x="3456626" y="86264"/>
                </a:moveTo>
                <a:cubicBezTo>
                  <a:pt x="3337520" y="86264"/>
                  <a:pt x="3240966" y="182818"/>
                  <a:pt x="3240966" y="301924"/>
                </a:cubicBezTo>
                <a:cubicBezTo>
                  <a:pt x="3240966" y="421030"/>
                  <a:pt x="3337520" y="517584"/>
                  <a:pt x="3456626" y="517584"/>
                </a:cubicBezTo>
                <a:cubicBezTo>
                  <a:pt x="3575732" y="517584"/>
                  <a:pt x="3672286" y="421030"/>
                  <a:pt x="3672286" y="301924"/>
                </a:cubicBezTo>
                <a:cubicBezTo>
                  <a:pt x="3672286" y="182818"/>
                  <a:pt x="3575732" y="86264"/>
                  <a:pt x="3456626" y="86264"/>
                </a:cubicBezTo>
                <a:close/>
                <a:moveTo>
                  <a:pt x="1891633" y="86264"/>
                </a:moveTo>
                <a:cubicBezTo>
                  <a:pt x="1772527" y="86264"/>
                  <a:pt x="1675973" y="182818"/>
                  <a:pt x="1675973" y="301924"/>
                </a:cubicBezTo>
                <a:cubicBezTo>
                  <a:pt x="1675973" y="421030"/>
                  <a:pt x="1772527" y="517584"/>
                  <a:pt x="1891633" y="517584"/>
                </a:cubicBezTo>
                <a:cubicBezTo>
                  <a:pt x="2010739" y="517584"/>
                  <a:pt x="2107293" y="421030"/>
                  <a:pt x="2107293" y="301924"/>
                </a:cubicBezTo>
                <a:cubicBezTo>
                  <a:pt x="2107293" y="182818"/>
                  <a:pt x="2010739" y="86264"/>
                  <a:pt x="1891633" y="86264"/>
                </a:cubicBezTo>
                <a:close/>
                <a:moveTo>
                  <a:pt x="326639" y="86264"/>
                </a:moveTo>
                <a:cubicBezTo>
                  <a:pt x="207533" y="86264"/>
                  <a:pt x="110979" y="182818"/>
                  <a:pt x="110979" y="301924"/>
                </a:cubicBezTo>
                <a:cubicBezTo>
                  <a:pt x="110979" y="421030"/>
                  <a:pt x="207533" y="517584"/>
                  <a:pt x="326639" y="517584"/>
                </a:cubicBezTo>
                <a:cubicBezTo>
                  <a:pt x="445745" y="517584"/>
                  <a:pt x="542299" y="421030"/>
                  <a:pt x="542299" y="301924"/>
                </a:cubicBezTo>
                <a:cubicBezTo>
                  <a:pt x="542299" y="182818"/>
                  <a:pt x="445745" y="86264"/>
                  <a:pt x="326639" y="86264"/>
                </a:cubicBezTo>
                <a:close/>
                <a:moveTo>
                  <a:pt x="301925" y="0"/>
                </a:moveTo>
                <a:lnTo>
                  <a:pt x="8341742" y="0"/>
                </a:lnTo>
                <a:cubicBezTo>
                  <a:pt x="8508491" y="0"/>
                  <a:pt x="8643667" y="135176"/>
                  <a:pt x="8643667" y="301925"/>
                </a:cubicBezTo>
                <a:cubicBezTo>
                  <a:pt x="8643667" y="468674"/>
                  <a:pt x="8508491" y="603850"/>
                  <a:pt x="8341742" y="603850"/>
                </a:cubicBezTo>
                <a:lnTo>
                  <a:pt x="301925" y="603850"/>
                </a:lnTo>
                <a:cubicBezTo>
                  <a:pt x="135176" y="603850"/>
                  <a:pt x="0" y="468674"/>
                  <a:pt x="0" y="301925"/>
                </a:cubicBezTo>
                <a:cubicBezTo>
                  <a:pt x="0" y="135176"/>
                  <a:pt x="135176" y="0"/>
                  <a:pt x="301925" y="0"/>
                </a:cubicBezTo>
                <a:close/>
              </a:path>
            </a:pathLst>
          </a:custGeom>
          <a:solidFill>
            <a:srgbClr val="106A2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3FDACF5-2FF2-6157-933B-4A5F2BF525AA}"/>
              </a:ext>
            </a:extLst>
          </p:cNvPr>
          <p:cNvSpPr/>
          <p:nvPr/>
        </p:nvSpPr>
        <p:spPr>
          <a:xfrm>
            <a:off x="3222831" y="3583956"/>
            <a:ext cx="909417" cy="1048086"/>
          </a:xfrm>
          <a:custGeom>
            <a:avLst/>
            <a:gdLst/>
            <a:ahLst/>
            <a:cxnLst/>
            <a:rect l="l" t="t" r="r" b="b"/>
            <a:pathLst>
              <a:path w="2360893" h="2393808">
                <a:moveTo>
                  <a:pt x="0" y="0"/>
                </a:moveTo>
                <a:lnTo>
                  <a:pt x="2360893" y="0"/>
                </a:lnTo>
                <a:lnTo>
                  <a:pt x="2360893" y="2393808"/>
                </a:lnTo>
                <a:lnTo>
                  <a:pt x="0" y="2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393EDB5A-D6BC-9DD6-6AAE-5EDADBD36A33}"/>
              </a:ext>
            </a:extLst>
          </p:cNvPr>
          <p:cNvSpPr/>
          <p:nvPr/>
        </p:nvSpPr>
        <p:spPr>
          <a:xfrm>
            <a:off x="5788938" y="2255464"/>
            <a:ext cx="773100" cy="603850"/>
          </a:xfrm>
          <a:custGeom>
            <a:avLst/>
            <a:gdLst/>
            <a:ahLst/>
            <a:cxnLst/>
            <a:rect l="l" t="t" r="r" b="b"/>
            <a:pathLst>
              <a:path w="2440968" h="1906582">
                <a:moveTo>
                  <a:pt x="0" y="0"/>
                </a:moveTo>
                <a:lnTo>
                  <a:pt x="2440968" y="0"/>
                </a:lnTo>
                <a:lnTo>
                  <a:pt x="2440968" y="1906582"/>
                </a:lnTo>
                <a:lnTo>
                  <a:pt x="0" y="1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F474496-67A7-B667-BAC6-09BEAC871F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413" y="4091872"/>
            <a:ext cx="603851" cy="60385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4AEF7F-9B2E-351A-8EB7-8A5B80CD9411}"/>
              </a:ext>
            </a:extLst>
          </p:cNvPr>
          <p:cNvGrpSpPr/>
          <p:nvPr/>
        </p:nvGrpSpPr>
        <p:grpSpPr>
          <a:xfrm>
            <a:off x="7648745" y="4107999"/>
            <a:ext cx="301970" cy="603851"/>
            <a:chOff x="2074368" y="4661558"/>
            <a:chExt cx="301970" cy="6038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FFCB8F0-7804-2A0E-94CD-77E03C97C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49993"/>
            <a:stretch/>
          </p:blipFill>
          <p:spPr>
            <a:xfrm>
              <a:off x="2074368" y="4661558"/>
              <a:ext cx="301970" cy="603851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430FABD-49A3-DA68-8707-6541DC35375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076" y="4738688"/>
              <a:ext cx="0" cy="16033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5DCF0D9-45CD-58D5-9330-97DF7599179C}"/>
                </a:ext>
              </a:extLst>
            </p:cNvPr>
            <p:cNvCxnSpPr>
              <a:cxnSpLocks/>
            </p:cNvCxnSpPr>
            <p:nvPr/>
          </p:nvCxnSpPr>
          <p:spPr>
            <a:xfrm>
              <a:off x="2365076" y="5041391"/>
              <a:ext cx="0" cy="16033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F31569-A1CE-B71B-7CA5-0422F72847AD}"/>
              </a:ext>
            </a:extLst>
          </p:cNvPr>
          <p:cNvSpPr txBox="1"/>
          <p:nvPr/>
        </p:nvSpPr>
        <p:spPr>
          <a:xfrm>
            <a:off x="7950715" y="1769519"/>
            <a:ext cx="1189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로봇팔</a:t>
            </a:r>
            <a:endParaRPr lang="ko-KR" altLang="en-US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AB3F59A2-CA08-FED8-0AC9-3A054EB06B08}"/>
              </a:ext>
            </a:extLst>
          </p:cNvPr>
          <p:cNvSpPr/>
          <p:nvPr/>
        </p:nvSpPr>
        <p:spPr>
          <a:xfrm>
            <a:off x="5345991" y="2090157"/>
            <a:ext cx="494488" cy="609886"/>
          </a:xfrm>
          <a:custGeom>
            <a:avLst/>
            <a:gdLst/>
            <a:ahLst/>
            <a:cxnLst/>
            <a:rect l="l" t="t" r="r" b="b"/>
            <a:pathLst>
              <a:path w="988976" h="1528628">
                <a:moveTo>
                  <a:pt x="0" y="0"/>
                </a:moveTo>
                <a:lnTo>
                  <a:pt x="988976" y="0"/>
                </a:lnTo>
                <a:lnTo>
                  <a:pt x="988976" y="1528629"/>
                </a:lnTo>
                <a:lnTo>
                  <a:pt x="0" y="1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 t="-1" b="-25320"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8E5CA-9EB9-B4DB-6C11-634C979BCC17}"/>
              </a:ext>
            </a:extLst>
          </p:cNvPr>
          <p:cNvSpPr txBox="1"/>
          <p:nvPr/>
        </p:nvSpPr>
        <p:spPr>
          <a:xfrm>
            <a:off x="6487134" y="3658301"/>
            <a:ext cx="1189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87B7B-2988-6660-1573-9291A23DE3CA}"/>
              </a:ext>
            </a:extLst>
          </p:cNvPr>
          <p:cNvSpPr txBox="1"/>
          <p:nvPr/>
        </p:nvSpPr>
        <p:spPr>
          <a:xfrm>
            <a:off x="370389" y="832282"/>
            <a:ext cx="3075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E89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불량</a:t>
            </a:r>
            <a:r>
              <a:rPr lang="ko-KR" altLang="en-US" sz="2000" b="1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너트 검출 프로세스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B30EFA-2E2F-C751-FB2D-77F6B4222CF7}"/>
              </a:ext>
            </a:extLst>
          </p:cNvPr>
          <p:cNvGrpSpPr/>
          <p:nvPr/>
        </p:nvGrpSpPr>
        <p:grpSpPr>
          <a:xfrm>
            <a:off x="7401602" y="2337143"/>
            <a:ext cx="2254636" cy="1734056"/>
            <a:chOff x="7401604" y="2483496"/>
            <a:chExt cx="2254636" cy="1734056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21AE46C-CD85-5E10-0463-C6819016CB16}"/>
                </a:ext>
              </a:extLst>
            </p:cNvPr>
            <p:cNvSpPr/>
            <p:nvPr/>
          </p:nvSpPr>
          <p:spPr>
            <a:xfrm>
              <a:off x="7401604" y="3183334"/>
              <a:ext cx="1031785" cy="1034218"/>
            </a:xfrm>
            <a:custGeom>
              <a:avLst/>
              <a:gdLst/>
              <a:ahLst/>
              <a:cxnLst/>
              <a:rect l="l" t="t" r="r" b="b"/>
              <a:pathLst>
                <a:path w="2791174" h="2797757">
                  <a:moveTo>
                    <a:pt x="0" y="0"/>
                  </a:moveTo>
                  <a:lnTo>
                    <a:pt x="2791174" y="0"/>
                  </a:lnTo>
                  <a:lnTo>
                    <a:pt x="2791174" y="2797757"/>
                  </a:lnTo>
                  <a:lnTo>
                    <a:pt x="0" y="279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0750B80-9883-458B-0410-CD70F5A9948B}"/>
                </a:ext>
              </a:extLst>
            </p:cNvPr>
            <p:cNvSpPr/>
            <p:nvPr/>
          </p:nvSpPr>
          <p:spPr>
            <a:xfrm>
              <a:off x="8013054" y="2483496"/>
              <a:ext cx="1643186" cy="1192128"/>
            </a:xfrm>
            <a:custGeom>
              <a:avLst/>
              <a:gdLst/>
              <a:ahLst/>
              <a:cxnLst/>
              <a:rect l="l" t="t" r="r" b="b"/>
              <a:pathLst>
                <a:path w="2767126" h="3224933">
                  <a:moveTo>
                    <a:pt x="0" y="0"/>
                  </a:moveTo>
                  <a:lnTo>
                    <a:pt x="2767127" y="0"/>
                  </a:lnTo>
                  <a:lnTo>
                    <a:pt x="2767127" y="3224933"/>
                  </a:lnTo>
                  <a:lnTo>
                    <a:pt x="0" y="322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6238" b="-62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A32D7C-EEB9-4615-1090-201337641DFC}"/>
              </a:ext>
            </a:extLst>
          </p:cNvPr>
          <p:cNvSpPr/>
          <p:nvPr/>
        </p:nvSpPr>
        <p:spPr>
          <a:xfrm>
            <a:off x="7707503" y="4080579"/>
            <a:ext cx="419982" cy="165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3B8770-B26E-8FE5-FE0D-FBF0CFA829B1}"/>
              </a:ext>
            </a:extLst>
          </p:cNvPr>
          <p:cNvSpPr/>
          <p:nvPr/>
        </p:nvSpPr>
        <p:spPr>
          <a:xfrm>
            <a:off x="5318876" y="2697025"/>
            <a:ext cx="544452" cy="2538867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00"/>
            </a:bgClr>
          </a:patt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45D-CCFB-56F0-165D-7E1401B0D833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</a:t>
            </a:r>
          </a:p>
        </p:txBody>
      </p:sp>
    </p:spTree>
    <p:extLst>
      <p:ext uri="{BB962C8B-B14F-4D97-AF65-F5344CB8AC3E}">
        <p14:creationId xmlns:p14="http://schemas.microsoft.com/office/powerpoint/2010/main" val="312192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0555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0C3C7-8A2F-0C77-F948-33968AD43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">
            <a:extLst>
              <a:ext uri="{FF2B5EF4-FFF2-40B4-BE49-F238E27FC236}">
                <a16:creationId xmlns:a16="http://schemas.microsoft.com/office/drawing/2014/main" id="{BDE486AF-E0BD-F137-2B22-3D72BF47B87F}"/>
              </a:ext>
            </a:extLst>
          </p:cNvPr>
          <p:cNvSpPr/>
          <p:nvPr/>
        </p:nvSpPr>
        <p:spPr>
          <a:xfrm>
            <a:off x="8248938" y="3633202"/>
            <a:ext cx="1171415" cy="1598234"/>
          </a:xfrm>
          <a:custGeom>
            <a:avLst/>
            <a:gdLst/>
            <a:ahLst/>
            <a:cxnLst/>
            <a:rect l="l" t="t" r="r" b="b"/>
            <a:pathLst>
              <a:path w="2081967" h="4323528">
                <a:moveTo>
                  <a:pt x="0" y="0"/>
                </a:moveTo>
                <a:lnTo>
                  <a:pt x="2081967" y="0"/>
                </a:lnTo>
                <a:lnTo>
                  <a:pt x="2081967" y="4323528"/>
                </a:lnTo>
                <a:lnTo>
                  <a:pt x="0" y="432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6B2CD510-5AC1-7BB1-6EB6-B291808A025B}"/>
              </a:ext>
            </a:extLst>
          </p:cNvPr>
          <p:cNvSpPr/>
          <p:nvPr/>
        </p:nvSpPr>
        <p:spPr>
          <a:xfrm>
            <a:off x="7214110" y="3915842"/>
            <a:ext cx="989497" cy="1034218"/>
          </a:xfrm>
          <a:custGeom>
            <a:avLst/>
            <a:gdLst/>
            <a:ahLst/>
            <a:cxnLst/>
            <a:rect l="l" t="t" r="r" b="b"/>
            <a:pathLst>
              <a:path w="3801046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5A32842C-E133-5FF6-21A2-D07F0B0F6688}"/>
              </a:ext>
            </a:extLst>
          </p:cNvPr>
          <p:cNvSpPr/>
          <p:nvPr/>
        </p:nvSpPr>
        <p:spPr>
          <a:xfrm>
            <a:off x="1774166" y="4627586"/>
            <a:ext cx="8643667" cy="603850"/>
          </a:xfrm>
          <a:custGeom>
            <a:avLst/>
            <a:gdLst>
              <a:gd name="connsiteX0" fmla="*/ 8317028 w 8643667"/>
              <a:gd name="connsiteY0" fmla="*/ 86264 h 603850"/>
              <a:gd name="connsiteX1" fmla="*/ 8101368 w 8643667"/>
              <a:gd name="connsiteY1" fmla="*/ 301924 h 603850"/>
              <a:gd name="connsiteX2" fmla="*/ 8317028 w 8643667"/>
              <a:gd name="connsiteY2" fmla="*/ 517584 h 603850"/>
              <a:gd name="connsiteX3" fmla="*/ 8532688 w 8643667"/>
              <a:gd name="connsiteY3" fmla="*/ 301924 h 603850"/>
              <a:gd name="connsiteX4" fmla="*/ 8317028 w 8643667"/>
              <a:gd name="connsiteY4" fmla="*/ 86264 h 603850"/>
              <a:gd name="connsiteX5" fmla="*/ 6669324 w 8643667"/>
              <a:gd name="connsiteY5" fmla="*/ 86264 h 603850"/>
              <a:gd name="connsiteX6" fmla="*/ 6453664 w 8643667"/>
              <a:gd name="connsiteY6" fmla="*/ 301924 h 603850"/>
              <a:gd name="connsiteX7" fmla="*/ 6669324 w 8643667"/>
              <a:gd name="connsiteY7" fmla="*/ 517584 h 603850"/>
              <a:gd name="connsiteX8" fmla="*/ 6884984 w 8643667"/>
              <a:gd name="connsiteY8" fmla="*/ 301924 h 603850"/>
              <a:gd name="connsiteX9" fmla="*/ 6669324 w 8643667"/>
              <a:gd name="connsiteY9" fmla="*/ 86264 h 603850"/>
              <a:gd name="connsiteX10" fmla="*/ 5104330 w 8643667"/>
              <a:gd name="connsiteY10" fmla="*/ 86264 h 603850"/>
              <a:gd name="connsiteX11" fmla="*/ 4888670 w 8643667"/>
              <a:gd name="connsiteY11" fmla="*/ 301924 h 603850"/>
              <a:gd name="connsiteX12" fmla="*/ 5104330 w 8643667"/>
              <a:gd name="connsiteY12" fmla="*/ 517584 h 603850"/>
              <a:gd name="connsiteX13" fmla="*/ 5319990 w 8643667"/>
              <a:gd name="connsiteY13" fmla="*/ 301924 h 603850"/>
              <a:gd name="connsiteX14" fmla="*/ 5104330 w 8643667"/>
              <a:gd name="connsiteY14" fmla="*/ 86264 h 603850"/>
              <a:gd name="connsiteX15" fmla="*/ 3456626 w 8643667"/>
              <a:gd name="connsiteY15" fmla="*/ 86264 h 603850"/>
              <a:gd name="connsiteX16" fmla="*/ 3240966 w 8643667"/>
              <a:gd name="connsiteY16" fmla="*/ 301924 h 603850"/>
              <a:gd name="connsiteX17" fmla="*/ 3456626 w 8643667"/>
              <a:gd name="connsiteY17" fmla="*/ 517584 h 603850"/>
              <a:gd name="connsiteX18" fmla="*/ 3672286 w 8643667"/>
              <a:gd name="connsiteY18" fmla="*/ 301924 h 603850"/>
              <a:gd name="connsiteX19" fmla="*/ 3456626 w 8643667"/>
              <a:gd name="connsiteY19" fmla="*/ 86264 h 603850"/>
              <a:gd name="connsiteX20" fmla="*/ 1891633 w 8643667"/>
              <a:gd name="connsiteY20" fmla="*/ 86264 h 603850"/>
              <a:gd name="connsiteX21" fmla="*/ 1675973 w 8643667"/>
              <a:gd name="connsiteY21" fmla="*/ 301924 h 603850"/>
              <a:gd name="connsiteX22" fmla="*/ 1891633 w 8643667"/>
              <a:gd name="connsiteY22" fmla="*/ 517584 h 603850"/>
              <a:gd name="connsiteX23" fmla="*/ 2107293 w 8643667"/>
              <a:gd name="connsiteY23" fmla="*/ 301924 h 603850"/>
              <a:gd name="connsiteX24" fmla="*/ 1891633 w 8643667"/>
              <a:gd name="connsiteY24" fmla="*/ 86264 h 603850"/>
              <a:gd name="connsiteX25" fmla="*/ 326639 w 8643667"/>
              <a:gd name="connsiteY25" fmla="*/ 86264 h 603850"/>
              <a:gd name="connsiteX26" fmla="*/ 110979 w 8643667"/>
              <a:gd name="connsiteY26" fmla="*/ 301924 h 603850"/>
              <a:gd name="connsiteX27" fmla="*/ 326639 w 8643667"/>
              <a:gd name="connsiteY27" fmla="*/ 517584 h 603850"/>
              <a:gd name="connsiteX28" fmla="*/ 542299 w 8643667"/>
              <a:gd name="connsiteY28" fmla="*/ 301924 h 603850"/>
              <a:gd name="connsiteX29" fmla="*/ 326639 w 8643667"/>
              <a:gd name="connsiteY29" fmla="*/ 86264 h 603850"/>
              <a:gd name="connsiteX30" fmla="*/ 301925 w 8643667"/>
              <a:gd name="connsiteY30" fmla="*/ 0 h 603850"/>
              <a:gd name="connsiteX31" fmla="*/ 8341742 w 8643667"/>
              <a:gd name="connsiteY31" fmla="*/ 0 h 603850"/>
              <a:gd name="connsiteX32" fmla="*/ 8643667 w 8643667"/>
              <a:gd name="connsiteY32" fmla="*/ 301925 h 603850"/>
              <a:gd name="connsiteX33" fmla="*/ 8341742 w 8643667"/>
              <a:gd name="connsiteY33" fmla="*/ 603850 h 603850"/>
              <a:gd name="connsiteX34" fmla="*/ 301925 w 8643667"/>
              <a:gd name="connsiteY34" fmla="*/ 603850 h 603850"/>
              <a:gd name="connsiteX35" fmla="*/ 0 w 8643667"/>
              <a:gd name="connsiteY35" fmla="*/ 301925 h 603850"/>
              <a:gd name="connsiteX36" fmla="*/ 301925 w 8643667"/>
              <a:gd name="connsiteY36" fmla="*/ 0 h 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643667" h="603850">
                <a:moveTo>
                  <a:pt x="8317028" y="86264"/>
                </a:moveTo>
                <a:cubicBezTo>
                  <a:pt x="8197922" y="86264"/>
                  <a:pt x="8101368" y="182818"/>
                  <a:pt x="8101368" y="301924"/>
                </a:cubicBezTo>
                <a:cubicBezTo>
                  <a:pt x="8101368" y="421030"/>
                  <a:pt x="8197922" y="517584"/>
                  <a:pt x="8317028" y="517584"/>
                </a:cubicBezTo>
                <a:cubicBezTo>
                  <a:pt x="8436134" y="517584"/>
                  <a:pt x="8532688" y="421030"/>
                  <a:pt x="8532688" y="301924"/>
                </a:cubicBezTo>
                <a:cubicBezTo>
                  <a:pt x="8532688" y="182818"/>
                  <a:pt x="8436134" y="86264"/>
                  <a:pt x="8317028" y="86264"/>
                </a:cubicBezTo>
                <a:close/>
                <a:moveTo>
                  <a:pt x="6669324" y="86264"/>
                </a:moveTo>
                <a:cubicBezTo>
                  <a:pt x="6550218" y="86264"/>
                  <a:pt x="6453664" y="182818"/>
                  <a:pt x="6453664" y="301924"/>
                </a:cubicBezTo>
                <a:cubicBezTo>
                  <a:pt x="6453664" y="421030"/>
                  <a:pt x="6550218" y="517584"/>
                  <a:pt x="6669324" y="517584"/>
                </a:cubicBezTo>
                <a:cubicBezTo>
                  <a:pt x="6788430" y="517584"/>
                  <a:pt x="6884984" y="421030"/>
                  <a:pt x="6884984" y="301924"/>
                </a:cubicBezTo>
                <a:cubicBezTo>
                  <a:pt x="6884984" y="182818"/>
                  <a:pt x="6788430" y="86264"/>
                  <a:pt x="6669324" y="86264"/>
                </a:cubicBezTo>
                <a:close/>
                <a:moveTo>
                  <a:pt x="5104330" y="86264"/>
                </a:moveTo>
                <a:cubicBezTo>
                  <a:pt x="4985224" y="86264"/>
                  <a:pt x="4888670" y="182818"/>
                  <a:pt x="4888670" y="301924"/>
                </a:cubicBezTo>
                <a:cubicBezTo>
                  <a:pt x="4888670" y="421030"/>
                  <a:pt x="4985224" y="517584"/>
                  <a:pt x="5104330" y="517584"/>
                </a:cubicBezTo>
                <a:cubicBezTo>
                  <a:pt x="5223436" y="517584"/>
                  <a:pt x="5319990" y="421030"/>
                  <a:pt x="5319990" y="301924"/>
                </a:cubicBezTo>
                <a:cubicBezTo>
                  <a:pt x="5319990" y="182818"/>
                  <a:pt x="5223436" y="86264"/>
                  <a:pt x="5104330" y="86264"/>
                </a:cubicBezTo>
                <a:close/>
                <a:moveTo>
                  <a:pt x="3456626" y="86264"/>
                </a:moveTo>
                <a:cubicBezTo>
                  <a:pt x="3337520" y="86264"/>
                  <a:pt x="3240966" y="182818"/>
                  <a:pt x="3240966" y="301924"/>
                </a:cubicBezTo>
                <a:cubicBezTo>
                  <a:pt x="3240966" y="421030"/>
                  <a:pt x="3337520" y="517584"/>
                  <a:pt x="3456626" y="517584"/>
                </a:cubicBezTo>
                <a:cubicBezTo>
                  <a:pt x="3575732" y="517584"/>
                  <a:pt x="3672286" y="421030"/>
                  <a:pt x="3672286" y="301924"/>
                </a:cubicBezTo>
                <a:cubicBezTo>
                  <a:pt x="3672286" y="182818"/>
                  <a:pt x="3575732" y="86264"/>
                  <a:pt x="3456626" y="86264"/>
                </a:cubicBezTo>
                <a:close/>
                <a:moveTo>
                  <a:pt x="1891633" y="86264"/>
                </a:moveTo>
                <a:cubicBezTo>
                  <a:pt x="1772527" y="86264"/>
                  <a:pt x="1675973" y="182818"/>
                  <a:pt x="1675973" y="301924"/>
                </a:cubicBezTo>
                <a:cubicBezTo>
                  <a:pt x="1675973" y="421030"/>
                  <a:pt x="1772527" y="517584"/>
                  <a:pt x="1891633" y="517584"/>
                </a:cubicBezTo>
                <a:cubicBezTo>
                  <a:pt x="2010739" y="517584"/>
                  <a:pt x="2107293" y="421030"/>
                  <a:pt x="2107293" y="301924"/>
                </a:cubicBezTo>
                <a:cubicBezTo>
                  <a:pt x="2107293" y="182818"/>
                  <a:pt x="2010739" y="86264"/>
                  <a:pt x="1891633" y="86264"/>
                </a:cubicBezTo>
                <a:close/>
                <a:moveTo>
                  <a:pt x="326639" y="86264"/>
                </a:moveTo>
                <a:cubicBezTo>
                  <a:pt x="207533" y="86264"/>
                  <a:pt x="110979" y="182818"/>
                  <a:pt x="110979" y="301924"/>
                </a:cubicBezTo>
                <a:cubicBezTo>
                  <a:pt x="110979" y="421030"/>
                  <a:pt x="207533" y="517584"/>
                  <a:pt x="326639" y="517584"/>
                </a:cubicBezTo>
                <a:cubicBezTo>
                  <a:pt x="445745" y="517584"/>
                  <a:pt x="542299" y="421030"/>
                  <a:pt x="542299" y="301924"/>
                </a:cubicBezTo>
                <a:cubicBezTo>
                  <a:pt x="542299" y="182818"/>
                  <a:pt x="445745" y="86264"/>
                  <a:pt x="326639" y="86264"/>
                </a:cubicBezTo>
                <a:close/>
                <a:moveTo>
                  <a:pt x="301925" y="0"/>
                </a:moveTo>
                <a:lnTo>
                  <a:pt x="8341742" y="0"/>
                </a:lnTo>
                <a:cubicBezTo>
                  <a:pt x="8508491" y="0"/>
                  <a:pt x="8643667" y="135176"/>
                  <a:pt x="8643667" y="301925"/>
                </a:cubicBezTo>
                <a:cubicBezTo>
                  <a:pt x="8643667" y="468674"/>
                  <a:pt x="8508491" y="603850"/>
                  <a:pt x="8341742" y="603850"/>
                </a:cubicBezTo>
                <a:lnTo>
                  <a:pt x="301925" y="603850"/>
                </a:lnTo>
                <a:cubicBezTo>
                  <a:pt x="135176" y="603850"/>
                  <a:pt x="0" y="468674"/>
                  <a:pt x="0" y="301925"/>
                </a:cubicBezTo>
                <a:cubicBezTo>
                  <a:pt x="0" y="135176"/>
                  <a:pt x="135176" y="0"/>
                  <a:pt x="301925" y="0"/>
                </a:cubicBezTo>
                <a:close/>
              </a:path>
            </a:pathLst>
          </a:custGeom>
          <a:solidFill>
            <a:srgbClr val="106A2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B7FF00"/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4315C2E-3DF0-8DE5-8E4C-543A62522894}"/>
              </a:ext>
            </a:extLst>
          </p:cNvPr>
          <p:cNvSpPr/>
          <p:nvPr/>
        </p:nvSpPr>
        <p:spPr>
          <a:xfrm>
            <a:off x="3222831" y="3579500"/>
            <a:ext cx="909417" cy="1048086"/>
          </a:xfrm>
          <a:custGeom>
            <a:avLst/>
            <a:gdLst/>
            <a:ahLst/>
            <a:cxnLst/>
            <a:rect l="l" t="t" r="r" b="b"/>
            <a:pathLst>
              <a:path w="2360893" h="2393808">
                <a:moveTo>
                  <a:pt x="0" y="0"/>
                </a:moveTo>
                <a:lnTo>
                  <a:pt x="2360893" y="0"/>
                </a:lnTo>
                <a:lnTo>
                  <a:pt x="2360893" y="2393808"/>
                </a:lnTo>
                <a:lnTo>
                  <a:pt x="0" y="2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FE5B99FD-6FF6-E3F0-0456-E04F9359BB98}"/>
              </a:ext>
            </a:extLst>
          </p:cNvPr>
          <p:cNvSpPr/>
          <p:nvPr/>
        </p:nvSpPr>
        <p:spPr>
          <a:xfrm>
            <a:off x="5788938" y="2251008"/>
            <a:ext cx="773100" cy="603850"/>
          </a:xfrm>
          <a:custGeom>
            <a:avLst/>
            <a:gdLst/>
            <a:ahLst/>
            <a:cxnLst/>
            <a:rect l="l" t="t" r="r" b="b"/>
            <a:pathLst>
              <a:path w="2440968" h="1906582">
                <a:moveTo>
                  <a:pt x="0" y="0"/>
                </a:moveTo>
                <a:lnTo>
                  <a:pt x="2440968" y="0"/>
                </a:lnTo>
                <a:lnTo>
                  <a:pt x="2440968" y="1906582"/>
                </a:lnTo>
                <a:lnTo>
                  <a:pt x="0" y="1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F58F8A-F2B5-9609-3964-C908806EE5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413" y="4087416"/>
            <a:ext cx="603851" cy="60385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EA4FD775-F724-4B24-30D0-038708CE32E1}"/>
              </a:ext>
            </a:extLst>
          </p:cNvPr>
          <p:cNvGrpSpPr/>
          <p:nvPr/>
        </p:nvGrpSpPr>
        <p:grpSpPr>
          <a:xfrm>
            <a:off x="7401602" y="2707271"/>
            <a:ext cx="2254636" cy="2000123"/>
            <a:chOff x="7401604" y="2858080"/>
            <a:chExt cx="2254636" cy="200012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174673D-CFD0-87F1-E4C2-CCC2F0B3B7DD}"/>
                </a:ext>
              </a:extLst>
            </p:cNvPr>
            <p:cNvGrpSpPr/>
            <p:nvPr/>
          </p:nvGrpSpPr>
          <p:grpSpPr>
            <a:xfrm>
              <a:off x="7401604" y="2858080"/>
              <a:ext cx="2254636" cy="1734056"/>
              <a:chOff x="7401604" y="2483496"/>
              <a:chExt cx="2254636" cy="1734056"/>
            </a:xfrm>
          </p:grpSpPr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DE57AA37-5E6C-57D5-16D3-1C3C9771AED6}"/>
                  </a:ext>
                </a:extLst>
              </p:cNvPr>
              <p:cNvSpPr/>
              <p:nvPr/>
            </p:nvSpPr>
            <p:spPr>
              <a:xfrm>
                <a:off x="7401604" y="3183334"/>
                <a:ext cx="1031785" cy="1034218"/>
              </a:xfrm>
              <a:custGeom>
                <a:avLst/>
                <a:gdLst/>
                <a:ahLst/>
                <a:cxnLst/>
                <a:rect l="l" t="t" r="r" b="b"/>
                <a:pathLst>
                  <a:path w="2791174" h="2797757">
                    <a:moveTo>
                      <a:pt x="0" y="0"/>
                    </a:moveTo>
                    <a:lnTo>
                      <a:pt x="2791174" y="0"/>
                    </a:lnTo>
                    <a:lnTo>
                      <a:pt x="2791174" y="2797757"/>
                    </a:lnTo>
                    <a:lnTo>
                      <a:pt x="0" y="279775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E25B9753-7D20-C20E-FBB5-0F221F45C049}"/>
                  </a:ext>
                </a:extLst>
              </p:cNvPr>
              <p:cNvSpPr/>
              <p:nvPr/>
            </p:nvSpPr>
            <p:spPr>
              <a:xfrm>
                <a:off x="8013054" y="2483496"/>
                <a:ext cx="1643186" cy="1192128"/>
              </a:xfrm>
              <a:custGeom>
                <a:avLst/>
                <a:gdLst/>
                <a:ahLst/>
                <a:cxnLst/>
                <a:rect l="l" t="t" r="r" b="b"/>
                <a:pathLst>
                  <a:path w="2767126" h="3224933">
                    <a:moveTo>
                      <a:pt x="0" y="0"/>
                    </a:moveTo>
                    <a:lnTo>
                      <a:pt x="2767127" y="0"/>
                    </a:lnTo>
                    <a:lnTo>
                      <a:pt x="2767127" y="3224933"/>
                    </a:lnTo>
                    <a:lnTo>
                      <a:pt x="0" y="32249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t="-6238" b="-6238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E2CAA08-0492-D672-6B60-C7198EA589C2}"/>
                </a:ext>
              </a:extLst>
            </p:cNvPr>
            <p:cNvGrpSpPr/>
            <p:nvPr/>
          </p:nvGrpSpPr>
          <p:grpSpPr>
            <a:xfrm>
              <a:off x="7648747" y="4254352"/>
              <a:ext cx="301970" cy="603851"/>
              <a:chOff x="2074368" y="4661558"/>
              <a:chExt cx="301970" cy="603851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AA406AB-EF28-7BCA-B7B8-C3AC4D73C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r="49993"/>
              <a:stretch/>
            </p:blipFill>
            <p:spPr>
              <a:xfrm>
                <a:off x="2074368" y="4661558"/>
                <a:ext cx="301970" cy="603851"/>
              </a:xfrm>
              <a:prstGeom prst="rect">
                <a:avLst/>
              </a:prstGeom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64B16CC-1294-F9CE-0BB7-908470FFE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5076" y="4738688"/>
                <a:ext cx="0" cy="16033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5D410661-50E4-2182-2007-D58FD6178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5076" y="5041391"/>
                <a:ext cx="0" cy="160337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0F465E-EE47-A406-BABE-CB9F48028FC6}"/>
                </a:ext>
              </a:extLst>
            </p:cNvPr>
            <p:cNvSpPr/>
            <p:nvPr/>
          </p:nvSpPr>
          <p:spPr>
            <a:xfrm>
              <a:off x="7707505" y="4226932"/>
              <a:ext cx="419982" cy="1650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9058A79-5FB3-C400-A9FC-0C9D92BEAA76}"/>
              </a:ext>
            </a:extLst>
          </p:cNvPr>
          <p:cNvSpPr txBox="1"/>
          <p:nvPr/>
        </p:nvSpPr>
        <p:spPr>
          <a:xfrm>
            <a:off x="370389" y="832282"/>
            <a:ext cx="3075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E89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불량</a:t>
            </a:r>
            <a:r>
              <a:rPr lang="ko-KR" altLang="en-US" sz="2000" b="1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너트 검출 프로세스</a:t>
            </a:r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94108217-269C-8A97-47FF-731E18EEA823}"/>
              </a:ext>
            </a:extLst>
          </p:cNvPr>
          <p:cNvSpPr/>
          <p:nvPr/>
        </p:nvSpPr>
        <p:spPr>
          <a:xfrm>
            <a:off x="5345991" y="2085701"/>
            <a:ext cx="494488" cy="609886"/>
          </a:xfrm>
          <a:custGeom>
            <a:avLst/>
            <a:gdLst/>
            <a:ahLst/>
            <a:cxnLst/>
            <a:rect l="l" t="t" r="r" b="b"/>
            <a:pathLst>
              <a:path w="988976" h="1528628">
                <a:moveTo>
                  <a:pt x="0" y="0"/>
                </a:moveTo>
                <a:lnTo>
                  <a:pt x="988976" y="0"/>
                </a:lnTo>
                <a:lnTo>
                  <a:pt x="988976" y="1528629"/>
                </a:lnTo>
                <a:lnTo>
                  <a:pt x="0" y="1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t="-1" b="-25320"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200F97-BCAA-A14D-CBA0-3E2CEDB953D2}"/>
              </a:ext>
            </a:extLst>
          </p:cNvPr>
          <p:cNvSpPr/>
          <p:nvPr/>
        </p:nvSpPr>
        <p:spPr>
          <a:xfrm>
            <a:off x="5318876" y="2692569"/>
            <a:ext cx="544452" cy="2538867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00"/>
            </a:bgClr>
          </a:patt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AD10F-943A-644A-4FD0-EF08623D671B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</a:t>
            </a:r>
          </a:p>
        </p:txBody>
      </p:sp>
    </p:spTree>
    <p:extLst>
      <p:ext uri="{BB962C8B-B14F-4D97-AF65-F5344CB8AC3E}">
        <p14:creationId xmlns:p14="http://schemas.microsoft.com/office/powerpoint/2010/main" val="229085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8.33333E-7 -0.05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0AA0-B1D4-80D0-B90C-01D289133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27383B7F-074D-FC1A-31FB-8070D64C68B4}"/>
              </a:ext>
            </a:extLst>
          </p:cNvPr>
          <p:cNvSpPr/>
          <p:nvPr/>
        </p:nvSpPr>
        <p:spPr>
          <a:xfrm>
            <a:off x="7214110" y="3915842"/>
            <a:ext cx="989497" cy="1034218"/>
          </a:xfrm>
          <a:custGeom>
            <a:avLst/>
            <a:gdLst/>
            <a:ahLst/>
            <a:cxnLst/>
            <a:rect l="l" t="t" r="r" b="b"/>
            <a:pathLst>
              <a:path w="3801046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9B0F9D74-32D2-020C-1130-E59D2DAF9444}"/>
              </a:ext>
            </a:extLst>
          </p:cNvPr>
          <p:cNvSpPr/>
          <p:nvPr/>
        </p:nvSpPr>
        <p:spPr>
          <a:xfrm>
            <a:off x="8248938" y="3633202"/>
            <a:ext cx="1171415" cy="1598234"/>
          </a:xfrm>
          <a:custGeom>
            <a:avLst/>
            <a:gdLst/>
            <a:ahLst/>
            <a:cxnLst/>
            <a:rect l="l" t="t" r="r" b="b"/>
            <a:pathLst>
              <a:path w="2081967" h="4323528">
                <a:moveTo>
                  <a:pt x="0" y="0"/>
                </a:moveTo>
                <a:lnTo>
                  <a:pt x="2081967" y="0"/>
                </a:lnTo>
                <a:lnTo>
                  <a:pt x="2081967" y="4323528"/>
                </a:lnTo>
                <a:lnTo>
                  <a:pt x="0" y="432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0E39B60-F4E8-D94C-F72A-D3547986B0E2}"/>
              </a:ext>
            </a:extLst>
          </p:cNvPr>
          <p:cNvSpPr/>
          <p:nvPr/>
        </p:nvSpPr>
        <p:spPr>
          <a:xfrm>
            <a:off x="1774166" y="4627586"/>
            <a:ext cx="8643667" cy="603850"/>
          </a:xfrm>
          <a:custGeom>
            <a:avLst/>
            <a:gdLst>
              <a:gd name="connsiteX0" fmla="*/ 8317028 w 8643667"/>
              <a:gd name="connsiteY0" fmla="*/ 86264 h 603850"/>
              <a:gd name="connsiteX1" fmla="*/ 8101368 w 8643667"/>
              <a:gd name="connsiteY1" fmla="*/ 301924 h 603850"/>
              <a:gd name="connsiteX2" fmla="*/ 8317028 w 8643667"/>
              <a:gd name="connsiteY2" fmla="*/ 517584 h 603850"/>
              <a:gd name="connsiteX3" fmla="*/ 8532688 w 8643667"/>
              <a:gd name="connsiteY3" fmla="*/ 301924 h 603850"/>
              <a:gd name="connsiteX4" fmla="*/ 8317028 w 8643667"/>
              <a:gd name="connsiteY4" fmla="*/ 86264 h 603850"/>
              <a:gd name="connsiteX5" fmla="*/ 6669324 w 8643667"/>
              <a:gd name="connsiteY5" fmla="*/ 86264 h 603850"/>
              <a:gd name="connsiteX6" fmla="*/ 6453664 w 8643667"/>
              <a:gd name="connsiteY6" fmla="*/ 301924 h 603850"/>
              <a:gd name="connsiteX7" fmla="*/ 6669324 w 8643667"/>
              <a:gd name="connsiteY7" fmla="*/ 517584 h 603850"/>
              <a:gd name="connsiteX8" fmla="*/ 6884984 w 8643667"/>
              <a:gd name="connsiteY8" fmla="*/ 301924 h 603850"/>
              <a:gd name="connsiteX9" fmla="*/ 6669324 w 8643667"/>
              <a:gd name="connsiteY9" fmla="*/ 86264 h 603850"/>
              <a:gd name="connsiteX10" fmla="*/ 5104330 w 8643667"/>
              <a:gd name="connsiteY10" fmla="*/ 86264 h 603850"/>
              <a:gd name="connsiteX11" fmla="*/ 4888670 w 8643667"/>
              <a:gd name="connsiteY11" fmla="*/ 301924 h 603850"/>
              <a:gd name="connsiteX12" fmla="*/ 5104330 w 8643667"/>
              <a:gd name="connsiteY12" fmla="*/ 517584 h 603850"/>
              <a:gd name="connsiteX13" fmla="*/ 5319990 w 8643667"/>
              <a:gd name="connsiteY13" fmla="*/ 301924 h 603850"/>
              <a:gd name="connsiteX14" fmla="*/ 5104330 w 8643667"/>
              <a:gd name="connsiteY14" fmla="*/ 86264 h 603850"/>
              <a:gd name="connsiteX15" fmla="*/ 3456626 w 8643667"/>
              <a:gd name="connsiteY15" fmla="*/ 86264 h 603850"/>
              <a:gd name="connsiteX16" fmla="*/ 3240966 w 8643667"/>
              <a:gd name="connsiteY16" fmla="*/ 301924 h 603850"/>
              <a:gd name="connsiteX17" fmla="*/ 3456626 w 8643667"/>
              <a:gd name="connsiteY17" fmla="*/ 517584 h 603850"/>
              <a:gd name="connsiteX18" fmla="*/ 3672286 w 8643667"/>
              <a:gd name="connsiteY18" fmla="*/ 301924 h 603850"/>
              <a:gd name="connsiteX19" fmla="*/ 3456626 w 8643667"/>
              <a:gd name="connsiteY19" fmla="*/ 86264 h 603850"/>
              <a:gd name="connsiteX20" fmla="*/ 1891633 w 8643667"/>
              <a:gd name="connsiteY20" fmla="*/ 86264 h 603850"/>
              <a:gd name="connsiteX21" fmla="*/ 1675973 w 8643667"/>
              <a:gd name="connsiteY21" fmla="*/ 301924 h 603850"/>
              <a:gd name="connsiteX22" fmla="*/ 1891633 w 8643667"/>
              <a:gd name="connsiteY22" fmla="*/ 517584 h 603850"/>
              <a:gd name="connsiteX23" fmla="*/ 2107293 w 8643667"/>
              <a:gd name="connsiteY23" fmla="*/ 301924 h 603850"/>
              <a:gd name="connsiteX24" fmla="*/ 1891633 w 8643667"/>
              <a:gd name="connsiteY24" fmla="*/ 86264 h 603850"/>
              <a:gd name="connsiteX25" fmla="*/ 326639 w 8643667"/>
              <a:gd name="connsiteY25" fmla="*/ 86264 h 603850"/>
              <a:gd name="connsiteX26" fmla="*/ 110979 w 8643667"/>
              <a:gd name="connsiteY26" fmla="*/ 301924 h 603850"/>
              <a:gd name="connsiteX27" fmla="*/ 326639 w 8643667"/>
              <a:gd name="connsiteY27" fmla="*/ 517584 h 603850"/>
              <a:gd name="connsiteX28" fmla="*/ 542299 w 8643667"/>
              <a:gd name="connsiteY28" fmla="*/ 301924 h 603850"/>
              <a:gd name="connsiteX29" fmla="*/ 326639 w 8643667"/>
              <a:gd name="connsiteY29" fmla="*/ 86264 h 603850"/>
              <a:gd name="connsiteX30" fmla="*/ 301925 w 8643667"/>
              <a:gd name="connsiteY30" fmla="*/ 0 h 603850"/>
              <a:gd name="connsiteX31" fmla="*/ 8341742 w 8643667"/>
              <a:gd name="connsiteY31" fmla="*/ 0 h 603850"/>
              <a:gd name="connsiteX32" fmla="*/ 8643667 w 8643667"/>
              <a:gd name="connsiteY32" fmla="*/ 301925 h 603850"/>
              <a:gd name="connsiteX33" fmla="*/ 8341742 w 8643667"/>
              <a:gd name="connsiteY33" fmla="*/ 603850 h 603850"/>
              <a:gd name="connsiteX34" fmla="*/ 301925 w 8643667"/>
              <a:gd name="connsiteY34" fmla="*/ 603850 h 603850"/>
              <a:gd name="connsiteX35" fmla="*/ 0 w 8643667"/>
              <a:gd name="connsiteY35" fmla="*/ 301925 h 603850"/>
              <a:gd name="connsiteX36" fmla="*/ 301925 w 8643667"/>
              <a:gd name="connsiteY36" fmla="*/ 0 h 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643667" h="603850">
                <a:moveTo>
                  <a:pt x="8317028" y="86264"/>
                </a:moveTo>
                <a:cubicBezTo>
                  <a:pt x="8197922" y="86264"/>
                  <a:pt x="8101368" y="182818"/>
                  <a:pt x="8101368" y="301924"/>
                </a:cubicBezTo>
                <a:cubicBezTo>
                  <a:pt x="8101368" y="421030"/>
                  <a:pt x="8197922" y="517584"/>
                  <a:pt x="8317028" y="517584"/>
                </a:cubicBezTo>
                <a:cubicBezTo>
                  <a:pt x="8436134" y="517584"/>
                  <a:pt x="8532688" y="421030"/>
                  <a:pt x="8532688" y="301924"/>
                </a:cubicBezTo>
                <a:cubicBezTo>
                  <a:pt x="8532688" y="182818"/>
                  <a:pt x="8436134" y="86264"/>
                  <a:pt x="8317028" y="86264"/>
                </a:cubicBezTo>
                <a:close/>
                <a:moveTo>
                  <a:pt x="6669324" y="86264"/>
                </a:moveTo>
                <a:cubicBezTo>
                  <a:pt x="6550218" y="86264"/>
                  <a:pt x="6453664" y="182818"/>
                  <a:pt x="6453664" y="301924"/>
                </a:cubicBezTo>
                <a:cubicBezTo>
                  <a:pt x="6453664" y="421030"/>
                  <a:pt x="6550218" y="517584"/>
                  <a:pt x="6669324" y="517584"/>
                </a:cubicBezTo>
                <a:cubicBezTo>
                  <a:pt x="6788430" y="517584"/>
                  <a:pt x="6884984" y="421030"/>
                  <a:pt x="6884984" y="301924"/>
                </a:cubicBezTo>
                <a:cubicBezTo>
                  <a:pt x="6884984" y="182818"/>
                  <a:pt x="6788430" y="86264"/>
                  <a:pt x="6669324" y="86264"/>
                </a:cubicBezTo>
                <a:close/>
                <a:moveTo>
                  <a:pt x="5104330" y="86264"/>
                </a:moveTo>
                <a:cubicBezTo>
                  <a:pt x="4985224" y="86264"/>
                  <a:pt x="4888670" y="182818"/>
                  <a:pt x="4888670" y="301924"/>
                </a:cubicBezTo>
                <a:cubicBezTo>
                  <a:pt x="4888670" y="421030"/>
                  <a:pt x="4985224" y="517584"/>
                  <a:pt x="5104330" y="517584"/>
                </a:cubicBezTo>
                <a:cubicBezTo>
                  <a:pt x="5223436" y="517584"/>
                  <a:pt x="5319990" y="421030"/>
                  <a:pt x="5319990" y="301924"/>
                </a:cubicBezTo>
                <a:cubicBezTo>
                  <a:pt x="5319990" y="182818"/>
                  <a:pt x="5223436" y="86264"/>
                  <a:pt x="5104330" y="86264"/>
                </a:cubicBezTo>
                <a:close/>
                <a:moveTo>
                  <a:pt x="3456626" y="86264"/>
                </a:moveTo>
                <a:cubicBezTo>
                  <a:pt x="3337520" y="86264"/>
                  <a:pt x="3240966" y="182818"/>
                  <a:pt x="3240966" y="301924"/>
                </a:cubicBezTo>
                <a:cubicBezTo>
                  <a:pt x="3240966" y="421030"/>
                  <a:pt x="3337520" y="517584"/>
                  <a:pt x="3456626" y="517584"/>
                </a:cubicBezTo>
                <a:cubicBezTo>
                  <a:pt x="3575732" y="517584"/>
                  <a:pt x="3672286" y="421030"/>
                  <a:pt x="3672286" y="301924"/>
                </a:cubicBezTo>
                <a:cubicBezTo>
                  <a:pt x="3672286" y="182818"/>
                  <a:pt x="3575732" y="86264"/>
                  <a:pt x="3456626" y="86264"/>
                </a:cubicBezTo>
                <a:close/>
                <a:moveTo>
                  <a:pt x="1891633" y="86264"/>
                </a:moveTo>
                <a:cubicBezTo>
                  <a:pt x="1772527" y="86264"/>
                  <a:pt x="1675973" y="182818"/>
                  <a:pt x="1675973" y="301924"/>
                </a:cubicBezTo>
                <a:cubicBezTo>
                  <a:pt x="1675973" y="421030"/>
                  <a:pt x="1772527" y="517584"/>
                  <a:pt x="1891633" y="517584"/>
                </a:cubicBezTo>
                <a:cubicBezTo>
                  <a:pt x="2010739" y="517584"/>
                  <a:pt x="2107293" y="421030"/>
                  <a:pt x="2107293" y="301924"/>
                </a:cubicBezTo>
                <a:cubicBezTo>
                  <a:pt x="2107293" y="182818"/>
                  <a:pt x="2010739" y="86264"/>
                  <a:pt x="1891633" y="86264"/>
                </a:cubicBezTo>
                <a:close/>
                <a:moveTo>
                  <a:pt x="326639" y="86264"/>
                </a:moveTo>
                <a:cubicBezTo>
                  <a:pt x="207533" y="86264"/>
                  <a:pt x="110979" y="182818"/>
                  <a:pt x="110979" y="301924"/>
                </a:cubicBezTo>
                <a:cubicBezTo>
                  <a:pt x="110979" y="421030"/>
                  <a:pt x="207533" y="517584"/>
                  <a:pt x="326639" y="517584"/>
                </a:cubicBezTo>
                <a:cubicBezTo>
                  <a:pt x="445745" y="517584"/>
                  <a:pt x="542299" y="421030"/>
                  <a:pt x="542299" y="301924"/>
                </a:cubicBezTo>
                <a:cubicBezTo>
                  <a:pt x="542299" y="182818"/>
                  <a:pt x="445745" y="86264"/>
                  <a:pt x="326639" y="86264"/>
                </a:cubicBezTo>
                <a:close/>
                <a:moveTo>
                  <a:pt x="301925" y="0"/>
                </a:moveTo>
                <a:lnTo>
                  <a:pt x="8341742" y="0"/>
                </a:lnTo>
                <a:cubicBezTo>
                  <a:pt x="8508491" y="0"/>
                  <a:pt x="8643667" y="135176"/>
                  <a:pt x="8643667" y="301925"/>
                </a:cubicBezTo>
                <a:cubicBezTo>
                  <a:pt x="8643667" y="468674"/>
                  <a:pt x="8508491" y="603850"/>
                  <a:pt x="8341742" y="603850"/>
                </a:cubicBezTo>
                <a:lnTo>
                  <a:pt x="301925" y="603850"/>
                </a:lnTo>
                <a:cubicBezTo>
                  <a:pt x="135176" y="603850"/>
                  <a:pt x="0" y="468674"/>
                  <a:pt x="0" y="301925"/>
                </a:cubicBezTo>
                <a:cubicBezTo>
                  <a:pt x="0" y="135176"/>
                  <a:pt x="135176" y="0"/>
                  <a:pt x="301925" y="0"/>
                </a:cubicBezTo>
                <a:close/>
              </a:path>
            </a:pathLst>
          </a:custGeom>
          <a:solidFill>
            <a:srgbClr val="106A2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B7FF00"/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6F7B1EFC-C7E9-66FF-FFA1-38B846C9B90E}"/>
              </a:ext>
            </a:extLst>
          </p:cNvPr>
          <p:cNvSpPr/>
          <p:nvPr/>
        </p:nvSpPr>
        <p:spPr>
          <a:xfrm>
            <a:off x="3222831" y="3579500"/>
            <a:ext cx="909417" cy="1048086"/>
          </a:xfrm>
          <a:custGeom>
            <a:avLst/>
            <a:gdLst/>
            <a:ahLst/>
            <a:cxnLst/>
            <a:rect l="l" t="t" r="r" b="b"/>
            <a:pathLst>
              <a:path w="2360893" h="2393808">
                <a:moveTo>
                  <a:pt x="0" y="0"/>
                </a:moveTo>
                <a:lnTo>
                  <a:pt x="2360893" y="0"/>
                </a:lnTo>
                <a:lnTo>
                  <a:pt x="2360893" y="2393808"/>
                </a:lnTo>
                <a:lnTo>
                  <a:pt x="0" y="2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AB81EFA-62CB-8B51-F631-50A94C2464F4}"/>
              </a:ext>
            </a:extLst>
          </p:cNvPr>
          <p:cNvSpPr/>
          <p:nvPr/>
        </p:nvSpPr>
        <p:spPr>
          <a:xfrm>
            <a:off x="5788938" y="2251008"/>
            <a:ext cx="773100" cy="603850"/>
          </a:xfrm>
          <a:custGeom>
            <a:avLst/>
            <a:gdLst/>
            <a:ahLst/>
            <a:cxnLst/>
            <a:rect l="l" t="t" r="r" b="b"/>
            <a:pathLst>
              <a:path w="2440968" h="1906582">
                <a:moveTo>
                  <a:pt x="0" y="0"/>
                </a:moveTo>
                <a:lnTo>
                  <a:pt x="2440968" y="0"/>
                </a:lnTo>
                <a:lnTo>
                  <a:pt x="2440968" y="1906582"/>
                </a:lnTo>
                <a:lnTo>
                  <a:pt x="0" y="1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7D0D9EA-1F22-0D83-60D9-0EC9220E4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413" y="4087416"/>
            <a:ext cx="603851" cy="60385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6FDD1E5-0D9B-347B-32EC-078DC5844D17}"/>
              </a:ext>
            </a:extLst>
          </p:cNvPr>
          <p:cNvGrpSpPr/>
          <p:nvPr/>
        </p:nvGrpSpPr>
        <p:grpSpPr>
          <a:xfrm flipH="1">
            <a:off x="9021874" y="2332687"/>
            <a:ext cx="2254636" cy="1734056"/>
            <a:chOff x="7401604" y="2483496"/>
            <a:chExt cx="2254636" cy="1734056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612E1330-4704-5C66-5811-1653853DB9FF}"/>
                </a:ext>
              </a:extLst>
            </p:cNvPr>
            <p:cNvSpPr/>
            <p:nvPr/>
          </p:nvSpPr>
          <p:spPr>
            <a:xfrm>
              <a:off x="7401604" y="3183334"/>
              <a:ext cx="1031785" cy="1034218"/>
            </a:xfrm>
            <a:custGeom>
              <a:avLst/>
              <a:gdLst/>
              <a:ahLst/>
              <a:cxnLst/>
              <a:rect l="l" t="t" r="r" b="b"/>
              <a:pathLst>
                <a:path w="2791174" h="2797757">
                  <a:moveTo>
                    <a:pt x="0" y="0"/>
                  </a:moveTo>
                  <a:lnTo>
                    <a:pt x="2791174" y="0"/>
                  </a:lnTo>
                  <a:lnTo>
                    <a:pt x="2791174" y="2797757"/>
                  </a:lnTo>
                  <a:lnTo>
                    <a:pt x="0" y="279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58CD073-B296-A325-36E9-B485782A6FFE}"/>
                </a:ext>
              </a:extLst>
            </p:cNvPr>
            <p:cNvSpPr/>
            <p:nvPr/>
          </p:nvSpPr>
          <p:spPr>
            <a:xfrm>
              <a:off x="8013054" y="2483496"/>
              <a:ext cx="1643186" cy="1192128"/>
            </a:xfrm>
            <a:custGeom>
              <a:avLst/>
              <a:gdLst/>
              <a:ahLst/>
              <a:cxnLst/>
              <a:rect l="l" t="t" r="r" b="b"/>
              <a:pathLst>
                <a:path w="2767126" h="3224933">
                  <a:moveTo>
                    <a:pt x="0" y="0"/>
                  </a:moveTo>
                  <a:lnTo>
                    <a:pt x="2767127" y="0"/>
                  </a:lnTo>
                  <a:lnTo>
                    <a:pt x="2767127" y="3224933"/>
                  </a:lnTo>
                  <a:lnTo>
                    <a:pt x="0" y="322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6238" b="-62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9A21B86-8B5B-1959-1D0B-7C309DA2EE79}"/>
              </a:ext>
            </a:extLst>
          </p:cNvPr>
          <p:cNvGrpSpPr/>
          <p:nvPr/>
        </p:nvGrpSpPr>
        <p:grpSpPr>
          <a:xfrm flipH="1">
            <a:off x="10727397" y="3727713"/>
            <a:ext cx="301970" cy="603851"/>
            <a:chOff x="2074368" y="4661558"/>
            <a:chExt cx="301970" cy="6038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7DF8131-8CF0-F3A9-1F9D-7860FADD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49993"/>
            <a:stretch/>
          </p:blipFill>
          <p:spPr>
            <a:xfrm>
              <a:off x="2074368" y="4661558"/>
              <a:ext cx="301970" cy="603851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B7D3683-157B-90E0-A739-7097F56AA618}"/>
                </a:ext>
              </a:extLst>
            </p:cNvPr>
            <p:cNvCxnSpPr>
              <a:cxnSpLocks/>
            </p:cNvCxnSpPr>
            <p:nvPr/>
          </p:nvCxnSpPr>
          <p:spPr>
            <a:xfrm>
              <a:off x="2365076" y="4738688"/>
              <a:ext cx="0" cy="16033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EFCD16B-74B0-1959-2799-CDA133DC3ED3}"/>
                </a:ext>
              </a:extLst>
            </p:cNvPr>
            <p:cNvCxnSpPr>
              <a:cxnSpLocks/>
            </p:cNvCxnSpPr>
            <p:nvPr/>
          </p:nvCxnSpPr>
          <p:spPr>
            <a:xfrm>
              <a:off x="2365076" y="5041391"/>
              <a:ext cx="0" cy="16033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66E7A6-CBAA-6076-F83A-D7AA3FF875F7}"/>
              </a:ext>
            </a:extLst>
          </p:cNvPr>
          <p:cNvSpPr/>
          <p:nvPr/>
        </p:nvSpPr>
        <p:spPr>
          <a:xfrm>
            <a:off x="10550626" y="3701911"/>
            <a:ext cx="419982" cy="165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6367A7-884A-EEF2-0333-1F7FB6ECA721}"/>
              </a:ext>
            </a:extLst>
          </p:cNvPr>
          <p:cNvSpPr txBox="1"/>
          <p:nvPr/>
        </p:nvSpPr>
        <p:spPr>
          <a:xfrm>
            <a:off x="370389" y="832282"/>
            <a:ext cx="3075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E89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불량</a:t>
            </a:r>
            <a:r>
              <a:rPr lang="ko-KR" altLang="en-US" sz="2000" b="1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너트 검출 프로세스</a:t>
            </a:r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34B345EA-14DB-5E68-79D4-F5D178447619}"/>
              </a:ext>
            </a:extLst>
          </p:cNvPr>
          <p:cNvSpPr/>
          <p:nvPr/>
        </p:nvSpPr>
        <p:spPr>
          <a:xfrm>
            <a:off x="5345991" y="2085701"/>
            <a:ext cx="494488" cy="609886"/>
          </a:xfrm>
          <a:custGeom>
            <a:avLst/>
            <a:gdLst/>
            <a:ahLst/>
            <a:cxnLst/>
            <a:rect l="l" t="t" r="r" b="b"/>
            <a:pathLst>
              <a:path w="988976" h="1528628">
                <a:moveTo>
                  <a:pt x="0" y="0"/>
                </a:moveTo>
                <a:lnTo>
                  <a:pt x="988976" y="0"/>
                </a:lnTo>
                <a:lnTo>
                  <a:pt x="988976" y="1528629"/>
                </a:lnTo>
                <a:lnTo>
                  <a:pt x="0" y="1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t="-1" b="-25320"/>
            </a:stretch>
          </a:blip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3A32DC-1565-B5A5-F093-B1E6173D3F60}"/>
              </a:ext>
            </a:extLst>
          </p:cNvPr>
          <p:cNvSpPr/>
          <p:nvPr/>
        </p:nvSpPr>
        <p:spPr>
          <a:xfrm>
            <a:off x="5318876" y="2692569"/>
            <a:ext cx="544452" cy="2538867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00"/>
            </a:bgClr>
          </a:patt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07A6D-430A-2EE3-5A8F-96043824E071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</a:t>
            </a:r>
          </a:p>
        </p:txBody>
      </p:sp>
    </p:spTree>
    <p:extLst>
      <p:ext uri="{BB962C8B-B14F-4D97-AF65-F5344CB8AC3E}">
        <p14:creationId xmlns:p14="http://schemas.microsoft.com/office/powerpoint/2010/main" val="275714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6DDC1C-31A4-6C89-89E0-9EFF9153E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2368F77E-8587-EF99-8D8B-44BCBC9F702D}"/>
              </a:ext>
            </a:extLst>
          </p:cNvPr>
          <p:cNvSpPr/>
          <p:nvPr/>
        </p:nvSpPr>
        <p:spPr>
          <a:xfrm>
            <a:off x="7214110" y="3920298"/>
            <a:ext cx="989497" cy="1034218"/>
          </a:xfrm>
          <a:custGeom>
            <a:avLst/>
            <a:gdLst/>
            <a:ahLst/>
            <a:cxnLst/>
            <a:rect l="l" t="t" r="r" b="b"/>
            <a:pathLst>
              <a:path w="3801046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085FCAB1-5472-61C4-D381-E11998723B97}"/>
              </a:ext>
            </a:extLst>
          </p:cNvPr>
          <p:cNvSpPr/>
          <p:nvPr/>
        </p:nvSpPr>
        <p:spPr>
          <a:xfrm>
            <a:off x="8248938" y="3637658"/>
            <a:ext cx="1171415" cy="1598234"/>
          </a:xfrm>
          <a:custGeom>
            <a:avLst/>
            <a:gdLst/>
            <a:ahLst/>
            <a:cxnLst/>
            <a:rect l="l" t="t" r="r" b="b"/>
            <a:pathLst>
              <a:path w="2081967" h="4323528">
                <a:moveTo>
                  <a:pt x="0" y="0"/>
                </a:moveTo>
                <a:lnTo>
                  <a:pt x="2081967" y="0"/>
                </a:lnTo>
                <a:lnTo>
                  <a:pt x="2081967" y="4323528"/>
                </a:lnTo>
                <a:lnTo>
                  <a:pt x="0" y="4323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91619C45-1D56-676B-7B85-9F26E1C261E9}"/>
              </a:ext>
            </a:extLst>
          </p:cNvPr>
          <p:cNvSpPr/>
          <p:nvPr/>
        </p:nvSpPr>
        <p:spPr>
          <a:xfrm>
            <a:off x="1774166" y="4632042"/>
            <a:ext cx="8643667" cy="603850"/>
          </a:xfrm>
          <a:custGeom>
            <a:avLst/>
            <a:gdLst>
              <a:gd name="connsiteX0" fmla="*/ 8317028 w 8643667"/>
              <a:gd name="connsiteY0" fmla="*/ 86264 h 603850"/>
              <a:gd name="connsiteX1" fmla="*/ 8101368 w 8643667"/>
              <a:gd name="connsiteY1" fmla="*/ 301924 h 603850"/>
              <a:gd name="connsiteX2" fmla="*/ 8317028 w 8643667"/>
              <a:gd name="connsiteY2" fmla="*/ 517584 h 603850"/>
              <a:gd name="connsiteX3" fmla="*/ 8532688 w 8643667"/>
              <a:gd name="connsiteY3" fmla="*/ 301924 h 603850"/>
              <a:gd name="connsiteX4" fmla="*/ 8317028 w 8643667"/>
              <a:gd name="connsiteY4" fmla="*/ 86264 h 603850"/>
              <a:gd name="connsiteX5" fmla="*/ 6669324 w 8643667"/>
              <a:gd name="connsiteY5" fmla="*/ 86264 h 603850"/>
              <a:gd name="connsiteX6" fmla="*/ 6453664 w 8643667"/>
              <a:gd name="connsiteY6" fmla="*/ 301924 h 603850"/>
              <a:gd name="connsiteX7" fmla="*/ 6669324 w 8643667"/>
              <a:gd name="connsiteY7" fmla="*/ 517584 h 603850"/>
              <a:gd name="connsiteX8" fmla="*/ 6884984 w 8643667"/>
              <a:gd name="connsiteY8" fmla="*/ 301924 h 603850"/>
              <a:gd name="connsiteX9" fmla="*/ 6669324 w 8643667"/>
              <a:gd name="connsiteY9" fmla="*/ 86264 h 603850"/>
              <a:gd name="connsiteX10" fmla="*/ 5104330 w 8643667"/>
              <a:gd name="connsiteY10" fmla="*/ 86264 h 603850"/>
              <a:gd name="connsiteX11" fmla="*/ 4888670 w 8643667"/>
              <a:gd name="connsiteY11" fmla="*/ 301924 h 603850"/>
              <a:gd name="connsiteX12" fmla="*/ 5104330 w 8643667"/>
              <a:gd name="connsiteY12" fmla="*/ 517584 h 603850"/>
              <a:gd name="connsiteX13" fmla="*/ 5319990 w 8643667"/>
              <a:gd name="connsiteY13" fmla="*/ 301924 h 603850"/>
              <a:gd name="connsiteX14" fmla="*/ 5104330 w 8643667"/>
              <a:gd name="connsiteY14" fmla="*/ 86264 h 603850"/>
              <a:gd name="connsiteX15" fmla="*/ 3456626 w 8643667"/>
              <a:gd name="connsiteY15" fmla="*/ 86264 h 603850"/>
              <a:gd name="connsiteX16" fmla="*/ 3240966 w 8643667"/>
              <a:gd name="connsiteY16" fmla="*/ 301924 h 603850"/>
              <a:gd name="connsiteX17" fmla="*/ 3456626 w 8643667"/>
              <a:gd name="connsiteY17" fmla="*/ 517584 h 603850"/>
              <a:gd name="connsiteX18" fmla="*/ 3672286 w 8643667"/>
              <a:gd name="connsiteY18" fmla="*/ 301924 h 603850"/>
              <a:gd name="connsiteX19" fmla="*/ 3456626 w 8643667"/>
              <a:gd name="connsiteY19" fmla="*/ 86264 h 603850"/>
              <a:gd name="connsiteX20" fmla="*/ 1891633 w 8643667"/>
              <a:gd name="connsiteY20" fmla="*/ 86264 h 603850"/>
              <a:gd name="connsiteX21" fmla="*/ 1675973 w 8643667"/>
              <a:gd name="connsiteY21" fmla="*/ 301924 h 603850"/>
              <a:gd name="connsiteX22" fmla="*/ 1891633 w 8643667"/>
              <a:gd name="connsiteY22" fmla="*/ 517584 h 603850"/>
              <a:gd name="connsiteX23" fmla="*/ 2107293 w 8643667"/>
              <a:gd name="connsiteY23" fmla="*/ 301924 h 603850"/>
              <a:gd name="connsiteX24" fmla="*/ 1891633 w 8643667"/>
              <a:gd name="connsiteY24" fmla="*/ 86264 h 603850"/>
              <a:gd name="connsiteX25" fmla="*/ 326639 w 8643667"/>
              <a:gd name="connsiteY25" fmla="*/ 86264 h 603850"/>
              <a:gd name="connsiteX26" fmla="*/ 110979 w 8643667"/>
              <a:gd name="connsiteY26" fmla="*/ 301924 h 603850"/>
              <a:gd name="connsiteX27" fmla="*/ 326639 w 8643667"/>
              <a:gd name="connsiteY27" fmla="*/ 517584 h 603850"/>
              <a:gd name="connsiteX28" fmla="*/ 542299 w 8643667"/>
              <a:gd name="connsiteY28" fmla="*/ 301924 h 603850"/>
              <a:gd name="connsiteX29" fmla="*/ 326639 w 8643667"/>
              <a:gd name="connsiteY29" fmla="*/ 86264 h 603850"/>
              <a:gd name="connsiteX30" fmla="*/ 301925 w 8643667"/>
              <a:gd name="connsiteY30" fmla="*/ 0 h 603850"/>
              <a:gd name="connsiteX31" fmla="*/ 8341742 w 8643667"/>
              <a:gd name="connsiteY31" fmla="*/ 0 h 603850"/>
              <a:gd name="connsiteX32" fmla="*/ 8643667 w 8643667"/>
              <a:gd name="connsiteY32" fmla="*/ 301925 h 603850"/>
              <a:gd name="connsiteX33" fmla="*/ 8341742 w 8643667"/>
              <a:gd name="connsiteY33" fmla="*/ 603850 h 603850"/>
              <a:gd name="connsiteX34" fmla="*/ 301925 w 8643667"/>
              <a:gd name="connsiteY34" fmla="*/ 603850 h 603850"/>
              <a:gd name="connsiteX35" fmla="*/ 0 w 8643667"/>
              <a:gd name="connsiteY35" fmla="*/ 301925 h 603850"/>
              <a:gd name="connsiteX36" fmla="*/ 301925 w 8643667"/>
              <a:gd name="connsiteY36" fmla="*/ 0 h 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643667" h="603850">
                <a:moveTo>
                  <a:pt x="8317028" y="86264"/>
                </a:moveTo>
                <a:cubicBezTo>
                  <a:pt x="8197922" y="86264"/>
                  <a:pt x="8101368" y="182818"/>
                  <a:pt x="8101368" y="301924"/>
                </a:cubicBezTo>
                <a:cubicBezTo>
                  <a:pt x="8101368" y="421030"/>
                  <a:pt x="8197922" y="517584"/>
                  <a:pt x="8317028" y="517584"/>
                </a:cubicBezTo>
                <a:cubicBezTo>
                  <a:pt x="8436134" y="517584"/>
                  <a:pt x="8532688" y="421030"/>
                  <a:pt x="8532688" y="301924"/>
                </a:cubicBezTo>
                <a:cubicBezTo>
                  <a:pt x="8532688" y="182818"/>
                  <a:pt x="8436134" y="86264"/>
                  <a:pt x="8317028" y="86264"/>
                </a:cubicBezTo>
                <a:close/>
                <a:moveTo>
                  <a:pt x="6669324" y="86264"/>
                </a:moveTo>
                <a:cubicBezTo>
                  <a:pt x="6550218" y="86264"/>
                  <a:pt x="6453664" y="182818"/>
                  <a:pt x="6453664" y="301924"/>
                </a:cubicBezTo>
                <a:cubicBezTo>
                  <a:pt x="6453664" y="421030"/>
                  <a:pt x="6550218" y="517584"/>
                  <a:pt x="6669324" y="517584"/>
                </a:cubicBezTo>
                <a:cubicBezTo>
                  <a:pt x="6788430" y="517584"/>
                  <a:pt x="6884984" y="421030"/>
                  <a:pt x="6884984" y="301924"/>
                </a:cubicBezTo>
                <a:cubicBezTo>
                  <a:pt x="6884984" y="182818"/>
                  <a:pt x="6788430" y="86264"/>
                  <a:pt x="6669324" y="86264"/>
                </a:cubicBezTo>
                <a:close/>
                <a:moveTo>
                  <a:pt x="5104330" y="86264"/>
                </a:moveTo>
                <a:cubicBezTo>
                  <a:pt x="4985224" y="86264"/>
                  <a:pt x="4888670" y="182818"/>
                  <a:pt x="4888670" y="301924"/>
                </a:cubicBezTo>
                <a:cubicBezTo>
                  <a:pt x="4888670" y="421030"/>
                  <a:pt x="4985224" y="517584"/>
                  <a:pt x="5104330" y="517584"/>
                </a:cubicBezTo>
                <a:cubicBezTo>
                  <a:pt x="5223436" y="517584"/>
                  <a:pt x="5319990" y="421030"/>
                  <a:pt x="5319990" y="301924"/>
                </a:cubicBezTo>
                <a:cubicBezTo>
                  <a:pt x="5319990" y="182818"/>
                  <a:pt x="5223436" y="86264"/>
                  <a:pt x="5104330" y="86264"/>
                </a:cubicBezTo>
                <a:close/>
                <a:moveTo>
                  <a:pt x="3456626" y="86264"/>
                </a:moveTo>
                <a:cubicBezTo>
                  <a:pt x="3337520" y="86264"/>
                  <a:pt x="3240966" y="182818"/>
                  <a:pt x="3240966" y="301924"/>
                </a:cubicBezTo>
                <a:cubicBezTo>
                  <a:pt x="3240966" y="421030"/>
                  <a:pt x="3337520" y="517584"/>
                  <a:pt x="3456626" y="517584"/>
                </a:cubicBezTo>
                <a:cubicBezTo>
                  <a:pt x="3575732" y="517584"/>
                  <a:pt x="3672286" y="421030"/>
                  <a:pt x="3672286" y="301924"/>
                </a:cubicBezTo>
                <a:cubicBezTo>
                  <a:pt x="3672286" y="182818"/>
                  <a:pt x="3575732" y="86264"/>
                  <a:pt x="3456626" y="86264"/>
                </a:cubicBezTo>
                <a:close/>
                <a:moveTo>
                  <a:pt x="1891633" y="86264"/>
                </a:moveTo>
                <a:cubicBezTo>
                  <a:pt x="1772527" y="86264"/>
                  <a:pt x="1675973" y="182818"/>
                  <a:pt x="1675973" y="301924"/>
                </a:cubicBezTo>
                <a:cubicBezTo>
                  <a:pt x="1675973" y="421030"/>
                  <a:pt x="1772527" y="517584"/>
                  <a:pt x="1891633" y="517584"/>
                </a:cubicBezTo>
                <a:cubicBezTo>
                  <a:pt x="2010739" y="517584"/>
                  <a:pt x="2107293" y="421030"/>
                  <a:pt x="2107293" y="301924"/>
                </a:cubicBezTo>
                <a:cubicBezTo>
                  <a:pt x="2107293" y="182818"/>
                  <a:pt x="2010739" y="86264"/>
                  <a:pt x="1891633" y="86264"/>
                </a:cubicBezTo>
                <a:close/>
                <a:moveTo>
                  <a:pt x="326639" y="86264"/>
                </a:moveTo>
                <a:cubicBezTo>
                  <a:pt x="207533" y="86264"/>
                  <a:pt x="110979" y="182818"/>
                  <a:pt x="110979" y="301924"/>
                </a:cubicBezTo>
                <a:cubicBezTo>
                  <a:pt x="110979" y="421030"/>
                  <a:pt x="207533" y="517584"/>
                  <a:pt x="326639" y="517584"/>
                </a:cubicBezTo>
                <a:cubicBezTo>
                  <a:pt x="445745" y="517584"/>
                  <a:pt x="542299" y="421030"/>
                  <a:pt x="542299" y="301924"/>
                </a:cubicBezTo>
                <a:cubicBezTo>
                  <a:pt x="542299" y="182818"/>
                  <a:pt x="445745" y="86264"/>
                  <a:pt x="326639" y="86264"/>
                </a:cubicBezTo>
                <a:close/>
                <a:moveTo>
                  <a:pt x="301925" y="0"/>
                </a:moveTo>
                <a:lnTo>
                  <a:pt x="8341742" y="0"/>
                </a:lnTo>
                <a:cubicBezTo>
                  <a:pt x="8508491" y="0"/>
                  <a:pt x="8643667" y="135176"/>
                  <a:pt x="8643667" y="301925"/>
                </a:cubicBezTo>
                <a:cubicBezTo>
                  <a:pt x="8643667" y="468674"/>
                  <a:pt x="8508491" y="603850"/>
                  <a:pt x="8341742" y="603850"/>
                </a:cubicBezTo>
                <a:lnTo>
                  <a:pt x="301925" y="603850"/>
                </a:lnTo>
                <a:cubicBezTo>
                  <a:pt x="135176" y="603850"/>
                  <a:pt x="0" y="468674"/>
                  <a:pt x="0" y="301925"/>
                </a:cubicBezTo>
                <a:cubicBezTo>
                  <a:pt x="0" y="135176"/>
                  <a:pt x="135176" y="0"/>
                  <a:pt x="301925" y="0"/>
                </a:cubicBezTo>
                <a:close/>
              </a:path>
            </a:pathLst>
          </a:custGeom>
          <a:solidFill>
            <a:srgbClr val="106A2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B7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D17A9C-9721-11C0-4FAB-D7EB7103DB6E}"/>
              </a:ext>
            </a:extLst>
          </p:cNvPr>
          <p:cNvSpPr/>
          <p:nvPr/>
        </p:nvSpPr>
        <p:spPr>
          <a:xfrm>
            <a:off x="5318876" y="2697025"/>
            <a:ext cx="544452" cy="2538867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00"/>
            </a:bgClr>
          </a:patt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F5467B2-7CCB-9127-265D-134BA016DB2E}"/>
              </a:ext>
            </a:extLst>
          </p:cNvPr>
          <p:cNvSpPr/>
          <p:nvPr/>
        </p:nvSpPr>
        <p:spPr>
          <a:xfrm>
            <a:off x="5345991" y="2093175"/>
            <a:ext cx="490221" cy="603850"/>
          </a:xfrm>
          <a:custGeom>
            <a:avLst/>
            <a:gdLst/>
            <a:ahLst/>
            <a:cxnLst/>
            <a:rect l="l" t="t" r="r" b="b"/>
            <a:pathLst>
              <a:path w="988976" h="1528628">
                <a:moveTo>
                  <a:pt x="0" y="0"/>
                </a:moveTo>
                <a:lnTo>
                  <a:pt x="988976" y="0"/>
                </a:lnTo>
                <a:lnTo>
                  <a:pt x="988976" y="1528629"/>
                </a:lnTo>
                <a:lnTo>
                  <a:pt x="0" y="1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b="-2548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12E23D1-9924-28D6-26F9-0E3F4B3F2FF5}"/>
              </a:ext>
            </a:extLst>
          </p:cNvPr>
          <p:cNvSpPr/>
          <p:nvPr/>
        </p:nvSpPr>
        <p:spPr>
          <a:xfrm>
            <a:off x="3222831" y="3583956"/>
            <a:ext cx="909417" cy="1048086"/>
          </a:xfrm>
          <a:custGeom>
            <a:avLst/>
            <a:gdLst/>
            <a:ahLst/>
            <a:cxnLst/>
            <a:rect l="l" t="t" r="r" b="b"/>
            <a:pathLst>
              <a:path w="2360893" h="2393808">
                <a:moveTo>
                  <a:pt x="0" y="0"/>
                </a:moveTo>
                <a:lnTo>
                  <a:pt x="2360893" y="0"/>
                </a:lnTo>
                <a:lnTo>
                  <a:pt x="2360893" y="2393808"/>
                </a:lnTo>
                <a:lnTo>
                  <a:pt x="0" y="2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4B0CA6CA-254D-B2A6-BD5A-9F8F0D75C461}"/>
              </a:ext>
            </a:extLst>
          </p:cNvPr>
          <p:cNvSpPr/>
          <p:nvPr/>
        </p:nvSpPr>
        <p:spPr>
          <a:xfrm>
            <a:off x="5788938" y="2255464"/>
            <a:ext cx="773100" cy="603850"/>
          </a:xfrm>
          <a:custGeom>
            <a:avLst/>
            <a:gdLst/>
            <a:ahLst/>
            <a:cxnLst/>
            <a:rect l="l" t="t" r="r" b="b"/>
            <a:pathLst>
              <a:path w="2440968" h="1906582">
                <a:moveTo>
                  <a:pt x="0" y="0"/>
                </a:moveTo>
                <a:lnTo>
                  <a:pt x="2440968" y="0"/>
                </a:lnTo>
                <a:lnTo>
                  <a:pt x="2440968" y="1906582"/>
                </a:lnTo>
                <a:lnTo>
                  <a:pt x="0" y="1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/>
        </p:spPr>
        <p:txBody>
          <a:bodyPr/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D507B9-17FE-D595-B048-9A05B1C03E68}"/>
              </a:ext>
            </a:extLst>
          </p:cNvPr>
          <p:cNvGrpSpPr/>
          <p:nvPr/>
        </p:nvGrpSpPr>
        <p:grpSpPr>
          <a:xfrm flipH="1">
            <a:off x="9021874" y="2337143"/>
            <a:ext cx="2254636" cy="1734056"/>
            <a:chOff x="7401604" y="2483496"/>
            <a:chExt cx="2254636" cy="1734056"/>
          </a:xfrm>
        </p:grpSpPr>
        <p:sp>
          <p:nvSpPr>
            <p:cNvPr id="3" name="Freeform 12">
              <a:extLst>
                <a:ext uri="{FF2B5EF4-FFF2-40B4-BE49-F238E27FC236}">
                  <a16:creationId xmlns:a16="http://schemas.microsoft.com/office/drawing/2014/main" id="{6C486004-1223-73D0-FDCC-89F0DC91EA4B}"/>
                </a:ext>
              </a:extLst>
            </p:cNvPr>
            <p:cNvSpPr/>
            <p:nvPr/>
          </p:nvSpPr>
          <p:spPr>
            <a:xfrm>
              <a:off x="7401604" y="3183334"/>
              <a:ext cx="1031785" cy="1034218"/>
            </a:xfrm>
            <a:custGeom>
              <a:avLst/>
              <a:gdLst/>
              <a:ahLst/>
              <a:cxnLst/>
              <a:rect l="l" t="t" r="r" b="b"/>
              <a:pathLst>
                <a:path w="2791174" h="2797757">
                  <a:moveTo>
                    <a:pt x="0" y="0"/>
                  </a:moveTo>
                  <a:lnTo>
                    <a:pt x="2791174" y="0"/>
                  </a:lnTo>
                  <a:lnTo>
                    <a:pt x="2791174" y="2797757"/>
                  </a:lnTo>
                  <a:lnTo>
                    <a:pt x="0" y="279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1D67E0D6-162A-CE58-5301-88A75E1C357F}"/>
                </a:ext>
              </a:extLst>
            </p:cNvPr>
            <p:cNvSpPr/>
            <p:nvPr/>
          </p:nvSpPr>
          <p:spPr>
            <a:xfrm>
              <a:off x="8013054" y="2483496"/>
              <a:ext cx="1643186" cy="1192128"/>
            </a:xfrm>
            <a:custGeom>
              <a:avLst/>
              <a:gdLst/>
              <a:ahLst/>
              <a:cxnLst/>
              <a:rect l="l" t="t" r="r" b="b"/>
              <a:pathLst>
                <a:path w="2767126" h="3224933">
                  <a:moveTo>
                    <a:pt x="0" y="0"/>
                  </a:moveTo>
                  <a:lnTo>
                    <a:pt x="2767127" y="0"/>
                  </a:lnTo>
                  <a:lnTo>
                    <a:pt x="2767127" y="3224933"/>
                  </a:lnTo>
                  <a:lnTo>
                    <a:pt x="0" y="322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6238" b="-62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49730E1-CAF3-3C21-724A-447CC6B93B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413" y="4091872"/>
            <a:ext cx="603851" cy="603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7A6E8-100D-537A-6E95-68861E878F0A}"/>
              </a:ext>
            </a:extLst>
          </p:cNvPr>
          <p:cNvSpPr txBox="1"/>
          <p:nvPr/>
        </p:nvSpPr>
        <p:spPr>
          <a:xfrm>
            <a:off x="370389" y="832282"/>
            <a:ext cx="3075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E896B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불량</a:t>
            </a:r>
            <a:r>
              <a:rPr lang="ko-KR" altLang="en-US" sz="2000" b="1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너트 검출 프로세스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A3E29-C69D-5E70-FCEF-5E558A4D6262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</a:t>
            </a:r>
          </a:p>
        </p:txBody>
      </p:sp>
    </p:spTree>
    <p:extLst>
      <p:ext uri="{BB962C8B-B14F-4D97-AF65-F5344CB8AC3E}">
        <p14:creationId xmlns:p14="http://schemas.microsoft.com/office/powerpoint/2010/main" val="34562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A457F-BE12-1857-DA17-1C43A19E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CD50183-59C9-2379-ED8E-37B8A3C1FAA8}"/>
              </a:ext>
            </a:extLst>
          </p:cNvPr>
          <p:cNvGrpSpPr/>
          <p:nvPr/>
        </p:nvGrpSpPr>
        <p:grpSpPr>
          <a:xfrm>
            <a:off x="7401602" y="2337143"/>
            <a:ext cx="2254635" cy="2898749"/>
            <a:chOff x="7568166" y="678452"/>
            <a:chExt cx="6099217" cy="7841667"/>
          </a:xfrm>
          <a:effectLst/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11D525F-D1BA-76CE-A4C2-CDD4B7677B80}"/>
                </a:ext>
              </a:extLst>
            </p:cNvPr>
            <p:cNvSpPr/>
            <p:nvPr/>
          </p:nvSpPr>
          <p:spPr>
            <a:xfrm>
              <a:off x="9860371" y="4196592"/>
              <a:ext cx="3168901" cy="4323527"/>
            </a:xfrm>
            <a:custGeom>
              <a:avLst/>
              <a:gdLst/>
              <a:ahLst/>
              <a:cxnLst/>
              <a:rect l="l" t="t" r="r" b="b"/>
              <a:pathLst>
                <a:path w="2081967" h="4323528">
                  <a:moveTo>
                    <a:pt x="0" y="0"/>
                  </a:moveTo>
                  <a:lnTo>
                    <a:pt x="2081967" y="0"/>
                  </a:lnTo>
                  <a:lnTo>
                    <a:pt x="2081967" y="4323528"/>
                  </a:lnTo>
                  <a:lnTo>
                    <a:pt x="0" y="4323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E5032D9F-F840-5E13-3303-AA2EBA9059F6}"/>
                </a:ext>
              </a:extLst>
            </p:cNvPr>
            <p:cNvSpPr/>
            <p:nvPr/>
          </p:nvSpPr>
          <p:spPr>
            <a:xfrm>
              <a:off x="7568166" y="2571647"/>
              <a:ext cx="2791175" cy="2797756"/>
            </a:xfrm>
            <a:custGeom>
              <a:avLst/>
              <a:gdLst/>
              <a:ahLst/>
              <a:cxnLst/>
              <a:rect l="l" t="t" r="r" b="b"/>
              <a:pathLst>
                <a:path w="2791174" h="2797757">
                  <a:moveTo>
                    <a:pt x="0" y="0"/>
                  </a:moveTo>
                  <a:lnTo>
                    <a:pt x="2791174" y="0"/>
                  </a:lnTo>
                  <a:lnTo>
                    <a:pt x="2791174" y="2797757"/>
                  </a:lnTo>
                  <a:lnTo>
                    <a:pt x="0" y="279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919E56C-7804-67A2-EF02-1124AC4A7762}"/>
                </a:ext>
              </a:extLst>
            </p:cNvPr>
            <p:cNvSpPr/>
            <p:nvPr/>
          </p:nvSpPr>
          <p:spPr>
            <a:xfrm>
              <a:off x="9222252" y="678452"/>
              <a:ext cx="4445131" cy="3224933"/>
            </a:xfrm>
            <a:custGeom>
              <a:avLst/>
              <a:gdLst/>
              <a:ahLst/>
              <a:cxnLst/>
              <a:rect l="l" t="t" r="r" b="b"/>
              <a:pathLst>
                <a:path w="2767126" h="3224933">
                  <a:moveTo>
                    <a:pt x="0" y="0"/>
                  </a:moveTo>
                  <a:lnTo>
                    <a:pt x="2767127" y="0"/>
                  </a:lnTo>
                  <a:lnTo>
                    <a:pt x="2767127" y="3224933"/>
                  </a:lnTo>
                  <a:lnTo>
                    <a:pt x="0" y="322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238" b="-62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3">
            <a:extLst>
              <a:ext uri="{FF2B5EF4-FFF2-40B4-BE49-F238E27FC236}">
                <a16:creationId xmlns:a16="http://schemas.microsoft.com/office/drawing/2014/main" id="{13ED433B-6293-EFED-C0C1-083B0832FEF9}"/>
              </a:ext>
            </a:extLst>
          </p:cNvPr>
          <p:cNvSpPr/>
          <p:nvPr/>
        </p:nvSpPr>
        <p:spPr>
          <a:xfrm>
            <a:off x="7214110" y="3920298"/>
            <a:ext cx="989497" cy="1034218"/>
          </a:xfrm>
          <a:custGeom>
            <a:avLst/>
            <a:gdLst/>
            <a:ahLst/>
            <a:cxnLst/>
            <a:rect l="l" t="t" r="r" b="b"/>
            <a:pathLst>
              <a:path w="3801046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F7BBFBB3-6FCD-9CF6-7E1E-96867614DDF6}"/>
              </a:ext>
            </a:extLst>
          </p:cNvPr>
          <p:cNvSpPr/>
          <p:nvPr/>
        </p:nvSpPr>
        <p:spPr>
          <a:xfrm>
            <a:off x="1774166" y="4632042"/>
            <a:ext cx="8643667" cy="603850"/>
          </a:xfrm>
          <a:custGeom>
            <a:avLst/>
            <a:gdLst>
              <a:gd name="connsiteX0" fmla="*/ 8317028 w 8643667"/>
              <a:gd name="connsiteY0" fmla="*/ 86264 h 603850"/>
              <a:gd name="connsiteX1" fmla="*/ 8101368 w 8643667"/>
              <a:gd name="connsiteY1" fmla="*/ 301924 h 603850"/>
              <a:gd name="connsiteX2" fmla="*/ 8317028 w 8643667"/>
              <a:gd name="connsiteY2" fmla="*/ 517584 h 603850"/>
              <a:gd name="connsiteX3" fmla="*/ 8532688 w 8643667"/>
              <a:gd name="connsiteY3" fmla="*/ 301924 h 603850"/>
              <a:gd name="connsiteX4" fmla="*/ 8317028 w 8643667"/>
              <a:gd name="connsiteY4" fmla="*/ 86264 h 603850"/>
              <a:gd name="connsiteX5" fmla="*/ 6669324 w 8643667"/>
              <a:gd name="connsiteY5" fmla="*/ 86264 h 603850"/>
              <a:gd name="connsiteX6" fmla="*/ 6453664 w 8643667"/>
              <a:gd name="connsiteY6" fmla="*/ 301924 h 603850"/>
              <a:gd name="connsiteX7" fmla="*/ 6669324 w 8643667"/>
              <a:gd name="connsiteY7" fmla="*/ 517584 h 603850"/>
              <a:gd name="connsiteX8" fmla="*/ 6884984 w 8643667"/>
              <a:gd name="connsiteY8" fmla="*/ 301924 h 603850"/>
              <a:gd name="connsiteX9" fmla="*/ 6669324 w 8643667"/>
              <a:gd name="connsiteY9" fmla="*/ 86264 h 603850"/>
              <a:gd name="connsiteX10" fmla="*/ 5104330 w 8643667"/>
              <a:gd name="connsiteY10" fmla="*/ 86264 h 603850"/>
              <a:gd name="connsiteX11" fmla="*/ 4888670 w 8643667"/>
              <a:gd name="connsiteY11" fmla="*/ 301924 h 603850"/>
              <a:gd name="connsiteX12" fmla="*/ 5104330 w 8643667"/>
              <a:gd name="connsiteY12" fmla="*/ 517584 h 603850"/>
              <a:gd name="connsiteX13" fmla="*/ 5319990 w 8643667"/>
              <a:gd name="connsiteY13" fmla="*/ 301924 h 603850"/>
              <a:gd name="connsiteX14" fmla="*/ 5104330 w 8643667"/>
              <a:gd name="connsiteY14" fmla="*/ 86264 h 603850"/>
              <a:gd name="connsiteX15" fmla="*/ 3456626 w 8643667"/>
              <a:gd name="connsiteY15" fmla="*/ 86264 h 603850"/>
              <a:gd name="connsiteX16" fmla="*/ 3240966 w 8643667"/>
              <a:gd name="connsiteY16" fmla="*/ 301924 h 603850"/>
              <a:gd name="connsiteX17" fmla="*/ 3456626 w 8643667"/>
              <a:gd name="connsiteY17" fmla="*/ 517584 h 603850"/>
              <a:gd name="connsiteX18" fmla="*/ 3672286 w 8643667"/>
              <a:gd name="connsiteY18" fmla="*/ 301924 h 603850"/>
              <a:gd name="connsiteX19" fmla="*/ 3456626 w 8643667"/>
              <a:gd name="connsiteY19" fmla="*/ 86264 h 603850"/>
              <a:gd name="connsiteX20" fmla="*/ 1891633 w 8643667"/>
              <a:gd name="connsiteY20" fmla="*/ 86264 h 603850"/>
              <a:gd name="connsiteX21" fmla="*/ 1675973 w 8643667"/>
              <a:gd name="connsiteY21" fmla="*/ 301924 h 603850"/>
              <a:gd name="connsiteX22" fmla="*/ 1891633 w 8643667"/>
              <a:gd name="connsiteY22" fmla="*/ 517584 h 603850"/>
              <a:gd name="connsiteX23" fmla="*/ 2107293 w 8643667"/>
              <a:gd name="connsiteY23" fmla="*/ 301924 h 603850"/>
              <a:gd name="connsiteX24" fmla="*/ 1891633 w 8643667"/>
              <a:gd name="connsiteY24" fmla="*/ 86264 h 603850"/>
              <a:gd name="connsiteX25" fmla="*/ 326639 w 8643667"/>
              <a:gd name="connsiteY25" fmla="*/ 86264 h 603850"/>
              <a:gd name="connsiteX26" fmla="*/ 110979 w 8643667"/>
              <a:gd name="connsiteY26" fmla="*/ 301924 h 603850"/>
              <a:gd name="connsiteX27" fmla="*/ 326639 w 8643667"/>
              <a:gd name="connsiteY27" fmla="*/ 517584 h 603850"/>
              <a:gd name="connsiteX28" fmla="*/ 542299 w 8643667"/>
              <a:gd name="connsiteY28" fmla="*/ 301924 h 603850"/>
              <a:gd name="connsiteX29" fmla="*/ 326639 w 8643667"/>
              <a:gd name="connsiteY29" fmla="*/ 86264 h 603850"/>
              <a:gd name="connsiteX30" fmla="*/ 301925 w 8643667"/>
              <a:gd name="connsiteY30" fmla="*/ 0 h 603850"/>
              <a:gd name="connsiteX31" fmla="*/ 8341742 w 8643667"/>
              <a:gd name="connsiteY31" fmla="*/ 0 h 603850"/>
              <a:gd name="connsiteX32" fmla="*/ 8643667 w 8643667"/>
              <a:gd name="connsiteY32" fmla="*/ 301925 h 603850"/>
              <a:gd name="connsiteX33" fmla="*/ 8341742 w 8643667"/>
              <a:gd name="connsiteY33" fmla="*/ 603850 h 603850"/>
              <a:gd name="connsiteX34" fmla="*/ 301925 w 8643667"/>
              <a:gd name="connsiteY34" fmla="*/ 603850 h 603850"/>
              <a:gd name="connsiteX35" fmla="*/ 0 w 8643667"/>
              <a:gd name="connsiteY35" fmla="*/ 301925 h 603850"/>
              <a:gd name="connsiteX36" fmla="*/ 301925 w 8643667"/>
              <a:gd name="connsiteY36" fmla="*/ 0 h 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643667" h="603850">
                <a:moveTo>
                  <a:pt x="8317028" y="86264"/>
                </a:moveTo>
                <a:cubicBezTo>
                  <a:pt x="8197922" y="86264"/>
                  <a:pt x="8101368" y="182818"/>
                  <a:pt x="8101368" y="301924"/>
                </a:cubicBezTo>
                <a:cubicBezTo>
                  <a:pt x="8101368" y="421030"/>
                  <a:pt x="8197922" y="517584"/>
                  <a:pt x="8317028" y="517584"/>
                </a:cubicBezTo>
                <a:cubicBezTo>
                  <a:pt x="8436134" y="517584"/>
                  <a:pt x="8532688" y="421030"/>
                  <a:pt x="8532688" y="301924"/>
                </a:cubicBezTo>
                <a:cubicBezTo>
                  <a:pt x="8532688" y="182818"/>
                  <a:pt x="8436134" y="86264"/>
                  <a:pt x="8317028" y="86264"/>
                </a:cubicBezTo>
                <a:close/>
                <a:moveTo>
                  <a:pt x="6669324" y="86264"/>
                </a:moveTo>
                <a:cubicBezTo>
                  <a:pt x="6550218" y="86264"/>
                  <a:pt x="6453664" y="182818"/>
                  <a:pt x="6453664" y="301924"/>
                </a:cubicBezTo>
                <a:cubicBezTo>
                  <a:pt x="6453664" y="421030"/>
                  <a:pt x="6550218" y="517584"/>
                  <a:pt x="6669324" y="517584"/>
                </a:cubicBezTo>
                <a:cubicBezTo>
                  <a:pt x="6788430" y="517584"/>
                  <a:pt x="6884984" y="421030"/>
                  <a:pt x="6884984" y="301924"/>
                </a:cubicBezTo>
                <a:cubicBezTo>
                  <a:pt x="6884984" y="182818"/>
                  <a:pt x="6788430" y="86264"/>
                  <a:pt x="6669324" y="86264"/>
                </a:cubicBezTo>
                <a:close/>
                <a:moveTo>
                  <a:pt x="5104330" y="86264"/>
                </a:moveTo>
                <a:cubicBezTo>
                  <a:pt x="4985224" y="86264"/>
                  <a:pt x="4888670" y="182818"/>
                  <a:pt x="4888670" y="301924"/>
                </a:cubicBezTo>
                <a:cubicBezTo>
                  <a:pt x="4888670" y="421030"/>
                  <a:pt x="4985224" y="517584"/>
                  <a:pt x="5104330" y="517584"/>
                </a:cubicBezTo>
                <a:cubicBezTo>
                  <a:pt x="5223436" y="517584"/>
                  <a:pt x="5319990" y="421030"/>
                  <a:pt x="5319990" y="301924"/>
                </a:cubicBezTo>
                <a:cubicBezTo>
                  <a:pt x="5319990" y="182818"/>
                  <a:pt x="5223436" y="86264"/>
                  <a:pt x="5104330" y="86264"/>
                </a:cubicBezTo>
                <a:close/>
                <a:moveTo>
                  <a:pt x="3456626" y="86264"/>
                </a:moveTo>
                <a:cubicBezTo>
                  <a:pt x="3337520" y="86264"/>
                  <a:pt x="3240966" y="182818"/>
                  <a:pt x="3240966" y="301924"/>
                </a:cubicBezTo>
                <a:cubicBezTo>
                  <a:pt x="3240966" y="421030"/>
                  <a:pt x="3337520" y="517584"/>
                  <a:pt x="3456626" y="517584"/>
                </a:cubicBezTo>
                <a:cubicBezTo>
                  <a:pt x="3575732" y="517584"/>
                  <a:pt x="3672286" y="421030"/>
                  <a:pt x="3672286" y="301924"/>
                </a:cubicBezTo>
                <a:cubicBezTo>
                  <a:pt x="3672286" y="182818"/>
                  <a:pt x="3575732" y="86264"/>
                  <a:pt x="3456626" y="86264"/>
                </a:cubicBezTo>
                <a:close/>
                <a:moveTo>
                  <a:pt x="1891633" y="86264"/>
                </a:moveTo>
                <a:cubicBezTo>
                  <a:pt x="1772527" y="86264"/>
                  <a:pt x="1675973" y="182818"/>
                  <a:pt x="1675973" y="301924"/>
                </a:cubicBezTo>
                <a:cubicBezTo>
                  <a:pt x="1675973" y="421030"/>
                  <a:pt x="1772527" y="517584"/>
                  <a:pt x="1891633" y="517584"/>
                </a:cubicBezTo>
                <a:cubicBezTo>
                  <a:pt x="2010739" y="517584"/>
                  <a:pt x="2107293" y="421030"/>
                  <a:pt x="2107293" y="301924"/>
                </a:cubicBezTo>
                <a:cubicBezTo>
                  <a:pt x="2107293" y="182818"/>
                  <a:pt x="2010739" y="86264"/>
                  <a:pt x="1891633" y="86264"/>
                </a:cubicBezTo>
                <a:close/>
                <a:moveTo>
                  <a:pt x="326639" y="86264"/>
                </a:moveTo>
                <a:cubicBezTo>
                  <a:pt x="207533" y="86264"/>
                  <a:pt x="110979" y="182818"/>
                  <a:pt x="110979" y="301924"/>
                </a:cubicBezTo>
                <a:cubicBezTo>
                  <a:pt x="110979" y="421030"/>
                  <a:pt x="207533" y="517584"/>
                  <a:pt x="326639" y="517584"/>
                </a:cubicBezTo>
                <a:cubicBezTo>
                  <a:pt x="445745" y="517584"/>
                  <a:pt x="542299" y="421030"/>
                  <a:pt x="542299" y="301924"/>
                </a:cubicBezTo>
                <a:cubicBezTo>
                  <a:pt x="542299" y="182818"/>
                  <a:pt x="445745" y="86264"/>
                  <a:pt x="326639" y="86264"/>
                </a:cubicBezTo>
                <a:close/>
                <a:moveTo>
                  <a:pt x="301925" y="0"/>
                </a:moveTo>
                <a:lnTo>
                  <a:pt x="8341742" y="0"/>
                </a:lnTo>
                <a:cubicBezTo>
                  <a:pt x="8508491" y="0"/>
                  <a:pt x="8643667" y="135176"/>
                  <a:pt x="8643667" y="301925"/>
                </a:cubicBezTo>
                <a:cubicBezTo>
                  <a:pt x="8643667" y="468674"/>
                  <a:pt x="8508491" y="603850"/>
                  <a:pt x="8341742" y="603850"/>
                </a:cubicBezTo>
                <a:lnTo>
                  <a:pt x="301925" y="603850"/>
                </a:lnTo>
                <a:cubicBezTo>
                  <a:pt x="135176" y="603850"/>
                  <a:pt x="0" y="468674"/>
                  <a:pt x="0" y="301925"/>
                </a:cubicBezTo>
                <a:cubicBezTo>
                  <a:pt x="0" y="135176"/>
                  <a:pt x="135176" y="0"/>
                  <a:pt x="301925" y="0"/>
                </a:cubicBezTo>
                <a:close/>
              </a:path>
            </a:pathLst>
          </a:custGeom>
          <a:solidFill>
            <a:srgbClr val="106A2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B7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0A4A42-24EF-BBD3-496F-CD0584886C1E}"/>
              </a:ext>
            </a:extLst>
          </p:cNvPr>
          <p:cNvSpPr/>
          <p:nvPr/>
        </p:nvSpPr>
        <p:spPr>
          <a:xfrm>
            <a:off x="5318876" y="2697025"/>
            <a:ext cx="544452" cy="2538867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00"/>
            </a:bgClr>
          </a:patt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8E0CCFEE-F7B7-976E-D4D4-B8E868A704A9}"/>
              </a:ext>
            </a:extLst>
          </p:cNvPr>
          <p:cNvSpPr/>
          <p:nvPr/>
        </p:nvSpPr>
        <p:spPr>
          <a:xfrm>
            <a:off x="5345991" y="2093175"/>
            <a:ext cx="490221" cy="603850"/>
          </a:xfrm>
          <a:custGeom>
            <a:avLst/>
            <a:gdLst/>
            <a:ahLst/>
            <a:cxnLst/>
            <a:rect l="l" t="t" r="r" b="b"/>
            <a:pathLst>
              <a:path w="988976" h="1528628">
                <a:moveTo>
                  <a:pt x="0" y="0"/>
                </a:moveTo>
                <a:lnTo>
                  <a:pt x="988976" y="0"/>
                </a:lnTo>
                <a:lnTo>
                  <a:pt x="988976" y="1528629"/>
                </a:lnTo>
                <a:lnTo>
                  <a:pt x="0" y="1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b="-2548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5148599-4815-1F7E-0D31-7CCFB81E5BA8}"/>
              </a:ext>
            </a:extLst>
          </p:cNvPr>
          <p:cNvSpPr/>
          <p:nvPr/>
        </p:nvSpPr>
        <p:spPr>
          <a:xfrm>
            <a:off x="3222831" y="3583956"/>
            <a:ext cx="909417" cy="1048086"/>
          </a:xfrm>
          <a:custGeom>
            <a:avLst/>
            <a:gdLst/>
            <a:ahLst/>
            <a:cxnLst/>
            <a:rect l="l" t="t" r="r" b="b"/>
            <a:pathLst>
              <a:path w="2360893" h="2393808">
                <a:moveTo>
                  <a:pt x="0" y="0"/>
                </a:moveTo>
                <a:lnTo>
                  <a:pt x="2360893" y="0"/>
                </a:lnTo>
                <a:lnTo>
                  <a:pt x="2360893" y="2393808"/>
                </a:lnTo>
                <a:lnTo>
                  <a:pt x="0" y="2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4221E37A-FE3D-12C4-3F94-EE891C7F0041}"/>
              </a:ext>
            </a:extLst>
          </p:cNvPr>
          <p:cNvSpPr/>
          <p:nvPr/>
        </p:nvSpPr>
        <p:spPr>
          <a:xfrm>
            <a:off x="5788938" y="2255464"/>
            <a:ext cx="773100" cy="603850"/>
          </a:xfrm>
          <a:custGeom>
            <a:avLst/>
            <a:gdLst/>
            <a:ahLst/>
            <a:cxnLst/>
            <a:rect l="l" t="t" r="r" b="b"/>
            <a:pathLst>
              <a:path w="2440968" h="1906582">
                <a:moveTo>
                  <a:pt x="0" y="0"/>
                </a:moveTo>
                <a:lnTo>
                  <a:pt x="2440968" y="0"/>
                </a:lnTo>
                <a:lnTo>
                  <a:pt x="2440968" y="1906582"/>
                </a:lnTo>
                <a:lnTo>
                  <a:pt x="0" y="1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62460B-6B62-F57D-4627-94126902FE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413" y="4091872"/>
            <a:ext cx="603851" cy="603851"/>
          </a:xfrm>
          <a:prstGeom prst="rect">
            <a:avLst/>
          </a:prstGeom>
        </p:spPr>
      </p:pic>
      <p:sp>
        <p:nvSpPr>
          <p:cNvPr id="2" name="Freeform 13">
            <a:extLst>
              <a:ext uri="{FF2B5EF4-FFF2-40B4-BE49-F238E27FC236}">
                <a16:creationId xmlns:a16="http://schemas.microsoft.com/office/drawing/2014/main" id="{1629D1FD-CD9D-B463-E0DE-A3630E943F34}"/>
              </a:ext>
            </a:extLst>
          </p:cNvPr>
          <p:cNvSpPr/>
          <p:nvPr/>
        </p:nvSpPr>
        <p:spPr>
          <a:xfrm rot="18975019">
            <a:off x="6546219" y="2249131"/>
            <a:ext cx="1254537" cy="2560279"/>
          </a:xfrm>
          <a:custGeom>
            <a:avLst/>
            <a:gdLst/>
            <a:ahLst/>
            <a:cxnLst/>
            <a:rect l="l" t="t" r="r" b="b"/>
            <a:pathLst>
              <a:path w="4032504" h="8229600">
                <a:moveTo>
                  <a:pt x="0" y="0"/>
                </a:moveTo>
                <a:lnTo>
                  <a:pt x="4032504" y="0"/>
                </a:lnTo>
                <a:lnTo>
                  <a:pt x="40325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499AD-9222-8102-24F1-F2D6880FF196}"/>
              </a:ext>
            </a:extLst>
          </p:cNvPr>
          <p:cNvSpPr txBox="1"/>
          <p:nvPr/>
        </p:nvSpPr>
        <p:spPr>
          <a:xfrm>
            <a:off x="370389" y="832282"/>
            <a:ext cx="3075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B3E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정상</a:t>
            </a:r>
            <a:r>
              <a:rPr lang="ko-KR" altLang="en-US" sz="2000" b="1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너트 검출 프로세스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DF134-DA37-B984-B87B-D82E3739D25B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</a:t>
            </a:r>
          </a:p>
        </p:txBody>
      </p:sp>
    </p:spTree>
    <p:extLst>
      <p:ext uri="{BB962C8B-B14F-4D97-AF65-F5344CB8AC3E}">
        <p14:creationId xmlns:p14="http://schemas.microsoft.com/office/powerpoint/2010/main" val="5738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12917 2.96296E-6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04382-9D0E-2E3A-B7F6-5EE281F6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0">
            <a:extLst>
              <a:ext uri="{FF2B5EF4-FFF2-40B4-BE49-F238E27FC236}">
                <a16:creationId xmlns:a16="http://schemas.microsoft.com/office/drawing/2014/main" id="{D7705A76-F3E6-0127-5941-7E069C925282}"/>
              </a:ext>
            </a:extLst>
          </p:cNvPr>
          <p:cNvSpPr/>
          <p:nvPr/>
        </p:nvSpPr>
        <p:spPr>
          <a:xfrm>
            <a:off x="5351674" y="2089958"/>
            <a:ext cx="478854" cy="603850"/>
          </a:xfrm>
          <a:custGeom>
            <a:avLst/>
            <a:gdLst/>
            <a:ahLst/>
            <a:cxnLst/>
            <a:rect l="l" t="t" r="r" b="b"/>
            <a:pathLst>
              <a:path w="988976" h="1528628">
                <a:moveTo>
                  <a:pt x="0" y="0"/>
                </a:moveTo>
                <a:lnTo>
                  <a:pt x="988976" y="0"/>
                </a:lnTo>
                <a:lnTo>
                  <a:pt x="988976" y="1528629"/>
                </a:lnTo>
                <a:lnTo>
                  <a:pt x="0" y="1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b="-22572"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CE2E86-274E-B4B7-5E04-CB9318BC31D9}"/>
              </a:ext>
            </a:extLst>
          </p:cNvPr>
          <p:cNvGrpSpPr/>
          <p:nvPr/>
        </p:nvGrpSpPr>
        <p:grpSpPr>
          <a:xfrm>
            <a:off x="7401602" y="2337143"/>
            <a:ext cx="2254635" cy="2898749"/>
            <a:chOff x="7568166" y="678452"/>
            <a:chExt cx="6099217" cy="7841667"/>
          </a:xfrm>
          <a:effectLst/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B157DFD0-8728-3010-ACB8-BC57420AC9DD}"/>
                </a:ext>
              </a:extLst>
            </p:cNvPr>
            <p:cNvSpPr/>
            <p:nvPr/>
          </p:nvSpPr>
          <p:spPr>
            <a:xfrm>
              <a:off x="9860371" y="4196592"/>
              <a:ext cx="3168901" cy="4323527"/>
            </a:xfrm>
            <a:custGeom>
              <a:avLst/>
              <a:gdLst/>
              <a:ahLst/>
              <a:cxnLst/>
              <a:rect l="l" t="t" r="r" b="b"/>
              <a:pathLst>
                <a:path w="2081967" h="4323528">
                  <a:moveTo>
                    <a:pt x="0" y="0"/>
                  </a:moveTo>
                  <a:lnTo>
                    <a:pt x="2081967" y="0"/>
                  </a:lnTo>
                  <a:lnTo>
                    <a:pt x="2081967" y="4323528"/>
                  </a:lnTo>
                  <a:lnTo>
                    <a:pt x="0" y="4323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E0FAE2D-DD5D-1A1F-1401-FD0E60C2E963}"/>
                </a:ext>
              </a:extLst>
            </p:cNvPr>
            <p:cNvSpPr/>
            <p:nvPr/>
          </p:nvSpPr>
          <p:spPr>
            <a:xfrm>
              <a:off x="7568166" y="2571647"/>
              <a:ext cx="2791175" cy="2797756"/>
            </a:xfrm>
            <a:custGeom>
              <a:avLst/>
              <a:gdLst/>
              <a:ahLst/>
              <a:cxnLst/>
              <a:rect l="l" t="t" r="r" b="b"/>
              <a:pathLst>
                <a:path w="2791174" h="2797757">
                  <a:moveTo>
                    <a:pt x="0" y="0"/>
                  </a:moveTo>
                  <a:lnTo>
                    <a:pt x="2791174" y="0"/>
                  </a:lnTo>
                  <a:lnTo>
                    <a:pt x="2791174" y="2797757"/>
                  </a:lnTo>
                  <a:lnTo>
                    <a:pt x="0" y="279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E9982EA-A239-8F5A-1B3E-ACC64E78789D}"/>
                </a:ext>
              </a:extLst>
            </p:cNvPr>
            <p:cNvSpPr/>
            <p:nvPr/>
          </p:nvSpPr>
          <p:spPr>
            <a:xfrm>
              <a:off x="9222252" y="678452"/>
              <a:ext cx="4445131" cy="3224933"/>
            </a:xfrm>
            <a:custGeom>
              <a:avLst/>
              <a:gdLst/>
              <a:ahLst/>
              <a:cxnLst/>
              <a:rect l="l" t="t" r="r" b="b"/>
              <a:pathLst>
                <a:path w="2767126" h="3224933">
                  <a:moveTo>
                    <a:pt x="0" y="0"/>
                  </a:moveTo>
                  <a:lnTo>
                    <a:pt x="2767127" y="0"/>
                  </a:lnTo>
                  <a:lnTo>
                    <a:pt x="2767127" y="3224933"/>
                  </a:lnTo>
                  <a:lnTo>
                    <a:pt x="0" y="322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6238" b="-62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3">
            <a:extLst>
              <a:ext uri="{FF2B5EF4-FFF2-40B4-BE49-F238E27FC236}">
                <a16:creationId xmlns:a16="http://schemas.microsoft.com/office/drawing/2014/main" id="{540FF907-5B92-9E2A-C8C8-00EBEA116068}"/>
              </a:ext>
            </a:extLst>
          </p:cNvPr>
          <p:cNvSpPr/>
          <p:nvPr/>
        </p:nvSpPr>
        <p:spPr>
          <a:xfrm>
            <a:off x="7214110" y="3920298"/>
            <a:ext cx="989497" cy="1034218"/>
          </a:xfrm>
          <a:custGeom>
            <a:avLst/>
            <a:gdLst/>
            <a:ahLst/>
            <a:cxnLst/>
            <a:rect l="l" t="t" r="r" b="b"/>
            <a:pathLst>
              <a:path w="3801046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EE5215C-6AE9-EF10-C665-1F5DFC65EEA1}"/>
              </a:ext>
            </a:extLst>
          </p:cNvPr>
          <p:cNvSpPr/>
          <p:nvPr/>
        </p:nvSpPr>
        <p:spPr>
          <a:xfrm>
            <a:off x="1774166" y="4632042"/>
            <a:ext cx="8643667" cy="603850"/>
          </a:xfrm>
          <a:custGeom>
            <a:avLst/>
            <a:gdLst>
              <a:gd name="connsiteX0" fmla="*/ 8317028 w 8643667"/>
              <a:gd name="connsiteY0" fmla="*/ 86264 h 603850"/>
              <a:gd name="connsiteX1" fmla="*/ 8101368 w 8643667"/>
              <a:gd name="connsiteY1" fmla="*/ 301924 h 603850"/>
              <a:gd name="connsiteX2" fmla="*/ 8317028 w 8643667"/>
              <a:gd name="connsiteY2" fmla="*/ 517584 h 603850"/>
              <a:gd name="connsiteX3" fmla="*/ 8532688 w 8643667"/>
              <a:gd name="connsiteY3" fmla="*/ 301924 h 603850"/>
              <a:gd name="connsiteX4" fmla="*/ 8317028 w 8643667"/>
              <a:gd name="connsiteY4" fmla="*/ 86264 h 603850"/>
              <a:gd name="connsiteX5" fmla="*/ 6669324 w 8643667"/>
              <a:gd name="connsiteY5" fmla="*/ 86264 h 603850"/>
              <a:gd name="connsiteX6" fmla="*/ 6453664 w 8643667"/>
              <a:gd name="connsiteY6" fmla="*/ 301924 h 603850"/>
              <a:gd name="connsiteX7" fmla="*/ 6669324 w 8643667"/>
              <a:gd name="connsiteY7" fmla="*/ 517584 h 603850"/>
              <a:gd name="connsiteX8" fmla="*/ 6884984 w 8643667"/>
              <a:gd name="connsiteY8" fmla="*/ 301924 h 603850"/>
              <a:gd name="connsiteX9" fmla="*/ 6669324 w 8643667"/>
              <a:gd name="connsiteY9" fmla="*/ 86264 h 603850"/>
              <a:gd name="connsiteX10" fmla="*/ 5104330 w 8643667"/>
              <a:gd name="connsiteY10" fmla="*/ 86264 h 603850"/>
              <a:gd name="connsiteX11" fmla="*/ 4888670 w 8643667"/>
              <a:gd name="connsiteY11" fmla="*/ 301924 h 603850"/>
              <a:gd name="connsiteX12" fmla="*/ 5104330 w 8643667"/>
              <a:gd name="connsiteY12" fmla="*/ 517584 h 603850"/>
              <a:gd name="connsiteX13" fmla="*/ 5319990 w 8643667"/>
              <a:gd name="connsiteY13" fmla="*/ 301924 h 603850"/>
              <a:gd name="connsiteX14" fmla="*/ 5104330 w 8643667"/>
              <a:gd name="connsiteY14" fmla="*/ 86264 h 603850"/>
              <a:gd name="connsiteX15" fmla="*/ 3456626 w 8643667"/>
              <a:gd name="connsiteY15" fmla="*/ 86264 h 603850"/>
              <a:gd name="connsiteX16" fmla="*/ 3240966 w 8643667"/>
              <a:gd name="connsiteY16" fmla="*/ 301924 h 603850"/>
              <a:gd name="connsiteX17" fmla="*/ 3456626 w 8643667"/>
              <a:gd name="connsiteY17" fmla="*/ 517584 h 603850"/>
              <a:gd name="connsiteX18" fmla="*/ 3672286 w 8643667"/>
              <a:gd name="connsiteY18" fmla="*/ 301924 h 603850"/>
              <a:gd name="connsiteX19" fmla="*/ 3456626 w 8643667"/>
              <a:gd name="connsiteY19" fmla="*/ 86264 h 603850"/>
              <a:gd name="connsiteX20" fmla="*/ 1891633 w 8643667"/>
              <a:gd name="connsiteY20" fmla="*/ 86264 h 603850"/>
              <a:gd name="connsiteX21" fmla="*/ 1675973 w 8643667"/>
              <a:gd name="connsiteY21" fmla="*/ 301924 h 603850"/>
              <a:gd name="connsiteX22" fmla="*/ 1891633 w 8643667"/>
              <a:gd name="connsiteY22" fmla="*/ 517584 h 603850"/>
              <a:gd name="connsiteX23" fmla="*/ 2107293 w 8643667"/>
              <a:gd name="connsiteY23" fmla="*/ 301924 h 603850"/>
              <a:gd name="connsiteX24" fmla="*/ 1891633 w 8643667"/>
              <a:gd name="connsiteY24" fmla="*/ 86264 h 603850"/>
              <a:gd name="connsiteX25" fmla="*/ 326639 w 8643667"/>
              <a:gd name="connsiteY25" fmla="*/ 86264 h 603850"/>
              <a:gd name="connsiteX26" fmla="*/ 110979 w 8643667"/>
              <a:gd name="connsiteY26" fmla="*/ 301924 h 603850"/>
              <a:gd name="connsiteX27" fmla="*/ 326639 w 8643667"/>
              <a:gd name="connsiteY27" fmla="*/ 517584 h 603850"/>
              <a:gd name="connsiteX28" fmla="*/ 542299 w 8643667"/>
              <a:gd name="connsiteY28" fmla="*/ 301924 h 603850"/>
              <a:gd name="connsiteX29" fmla="*/ 326639 w 8643667"/>
              <a:gd name="connsiteY29" fmla="*/ 86264 h 603850"/>
              <a:gd name="connsiteX30" fmla="*/ 301925 w 8643667"/>
              <a:gd name="connsiteY30" fmla="*/ 0 h 603850"/>
              <a:gd name="connsiteX31" fmla="*/ 8341742 w 8643667"/>
              <a:gd name="connsiteY31" fmla="*/ 0 h 603850"/>
              <a:gd name="connsiteX32" fmla="*/ 8643667 w 8643667"/>
              <a:gd name="connsiteY32" fmla="*/ 301925 h 603850"/>
              <a:gd name="connsiteX33" fmla="*/ 8341742 w 8643667"/>
              <a:gd name="connsiteY33" fmla="*/ 603850 h 603850"/>
              <a:gd name="connsiteX34" fmla="*/ 301925 w 8643667"/>
              <a:gd name="connsiteY34" fmla="*/ 603850 h 603850"/>
              <a:gd name="connsiteX35" fmla="*/ 0 w 8643667"/>
              <a:gd name="connsiteY35" fmla="*/ 301925 h 603850"/>
              <a:gd name="connsiteX36" fmla="*/ 301925 w 8643667"/>
              <a:gd name="connsiteY36" fmla="*/ 0 h 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643667" h="603850">
                <a:moveTo>
                  <a:pt x="8317028" y="86264"/>
                </a:moveTo>
                <a:cubicBezTo>
                  <a:pt x="8197922" y="86264"/>
                  <a:pt x="8101368" y="182818"/>
                  <a:pt x="8101368" y="301924"/>
                </a:cubicBezTo>
                <a:cubicBezTo>
                  <a:pt x="8101368" y="421030"/>
                  <a:pt x="8197922" y="517584"/>
                  <a:pt x="8317028" y="517584"/>
                </a:cubicBezTo>
                <a:cubicBezTo>
                  <a:pt x="8436134" y="517584"/>
                  <a:pt x="8532688" y="421030"/>
                  <a:pt x="8532688" y="301924"/>
                </a:cubicBezTo>
                <a:cubicBezTo>
                  <a:pt x="8532688" y="182818"/>
                  <a:pt x="8436134" y="86264"/>
                  <a:pt x="8317028" y="86264"/>
                </a:cubicBezTo>
                <a:close/>
                <a:moveTo>
                  <a:pt x="6669324" y="86264"/>
                </a:moveTo>
                <a:cubicBezTo>
                  <a:pt x="6550218" y="86264"/>
                  <a:pt x="6453664" y="182818"/>
                  <a:pt x="6453664" y="301924"/>
                </a:cubicBezTo>
                <a:cubicBezTo>
                  <a:pt x="6453664" y="421030"/>
                  <a:pt x="6550218" y="517584"/>
                  <a:pt x="6669324" y="517584"/>
                </a:cubicBezTo>
                <a:cubicBezTo>
                  <a:pt x="6788430" y="517584"/>
                  <a:pt x="6884984" y="421030"/>
                  <a:pt x="6884984" y="301924"/>
                </a:cubicBezTo>
                <a:cubicBezTo>
                  <a:pt x="6884984" y="182818"/>
                  <a:pt x="6788430" y="86264"/>
                  <a:pt x="6669324" y="86264"/>
                </a:cubicBezTo>
                <a:close/>
                <a:moveTo>
                  <a:pt x="5104330" y="86264"/>
                </a:moveTo>
                <a:cubicBezTo>
                  <a:pt x="4985224" y="86264"/>
                  <a:pt x="4888670" y="182818"/>
                  <a:pt x="4888670" y="301924"/>
                </a:cubicBezTo>
                <a:cubicBezTo>
                  <a:pt x="4888670" y="421030"/>
                  <a:pt x="4985224" y="517584"/>
                  <a:pt x="5104330" y="517584"/>
                </a:cubicBezTo>
                <a:cubicBezTo>
                  <a:pt x="5223436" y="517584"/>
                  <a:pt x="5319990" y="421030"/>
                  <a:pt x="5319990" y="301924"/>
                </a:cubicBezTo>
                <a:cubicBezTo>
                  <a:pt x="5319990" y="182818"/>
                  <a:pt x="5223436" y="86264"/>
                  <a:pt x="5104330" y="86264"/>
                </a:cubicBezTo>
                <a:close/>
                <a:moveTo>
                  <a:pt x="3456626" y="86264"/>
                </a:moveTo>
                <a:cubicBezTo>
                  <a:pt x="3337520" y="86264"/>
                  <a:pt x="3240966" y="182818"/>
                  <a:pt x="3240966" y="301924"/>
                </a:cubicBezTo>
                <a:cubicBezTo>
                  <a:pt x="3240966" y="421030"/>
                  <a:pt x="3337520" y="517584"/>
                  <a:pt x="3456626" y="517584"/>
                </a:cubicBezTo>
                <a:cubicBezTo>
                  <a:pt x="3575732" y="517584"/>
                  <a:pt x="3672286" y="421030"/>
                  <a:pt x="3672286" y="301924"/>
                </a:cubicBezTo>
                <a:cubicBezTo>
                  <a:pt x="3672286" y="182818"/>
                  <a:pt x="3575732" y="86264"/>
                  <a:pt x="3456626" y="86264"/>
                </a:cubicBezTo>
                <a:close/>
                <a:moveTo>
                  <a:pt x="1891633" y="86264"/>
                </a:moveTo>
                <a:cubicBezTo>
                  <a:pt x="1772527" y="86264"/>
                  <a:pt x="1675973" y="182818"/>
                  <a:pt x="1675973" y="301924"/>
                </a:cubicBezTo>
                <a:cubicBezTo>
                  <a:pt x="1675973" y="421030"/>
                  <a:pt x="1772527" y="517584"/>
                  <a:pt x="1891633" y="517584"/>
                </a:cubicBezTo>
                <a:cubicBezTo>
                  <a:pt x="2010739" y="517584"/>
                  <a:pt x="2107293" y="421030"/>
                  <a:pt x="2107293" y="301924"/>
                </a:cubicBezTo>
                <a:cubicBezTo>
                  <a:pt x="2107293" y="182818"/>
                  <a:pt x="2010739" y="86264"/>
                  <a:pt x="1891633" y="86264"/>
                </a:cubicBezTo>
                <a:close/>
                <a:moveTo>
                  <a:pt x="326639" y="86264"/>
                </a:moveTo>
                <a:cubicBezTo>
                  <a:pt x="207533" y="86264"/>
                  <a:pt x="110979" y="182818"/>
                  <a:pt x="110979" y="301924"/>
                </a:cubicBezTo>
                <a:cubicBezTo>
                  <a:pt x="110979" y="421030"/>
                  <a:pt x="207533" y="517584"/>
                  <a:pt x="326639" y="517584"/>
                </a:cubicBezTo>
                <a:cubicBezTo>
                  <a:pt x="445745" y="517584"/>
                  <a:pt x="542299" y="421030"/>
                  <a:pt x="542299" y="301924"/>
                </a:cubicBezTo>
                <a:cubicBezTo>
                  <a:pt x="542299" y="182818"/>
                  <a:pt x="445745" y="86264"/>
                  <a:pt x="326639" y="86264"/>
                </a:cubicBezTo>
                <a:close/>
                <a:moveTo>
                  <a:pt x="301925" y="0"/>
                </a:moveTo>
                <a:lnTo>
                  <a:pt x="8341742" y="0"/>
                </a:lnTo>
                <a:cubicBezTo>
                  <a:pt x="8508491" y="0"/>
                  <a:pt x="8643667" y="135176"/>
                  <a:pt x="8643667" y="301925"/>
                </a:cubicBezTo>
                <a:cubicBezTo>
                  <a:pt x="8643667" y="468674"/>
                  <a:pt x="8508491" y="603850"/>
                  <a:pt x="8341742" y="603850"/>
                </a:cubicBezTo>
                <a:lnTo>
                  <a:pt x="301925" y="603850"/>
                </a:lnTo>
                <a:cubicBezTo>
                  <a:pt x="135176" y="603850"/>
                  <a:pt x="0" y="468674"/>
                  <a:pt x="0" y="301925"/>
                </a:cubicBezTo>
                <a:cubicBezTo>
                  <a:pt x="0" y="135176"/>
                  <a:pt x="135176" y="0"/>
                  <a:pt x="301925" y="0"/>
                </a:cubicBezTo>
                <a:close/>
              </a:path>
            </a:pathLst>
          </a:custGeom>
          <a:solidFill>
            <a:srgbClr val="106A2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B7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5EE46-CE01-C4F3-EFDA-2170AC0A9D2D}"/>
              </a:ext>
            </a:extLst>
          </p:cNvPr>
          <p:cNvSpPr/>
          <p:nvPr/>
        </p:nvSpPr>
        <p:spPr>
          <a:xfrm>
            <a:off x="5318876" y="2697025"/>
            <a:ext cx="544452" cy="2538867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00"/>
            </a:bgClr>
          </a:patt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2A36D81-90BB-F924-C381-FBB33092B234}"/>
              </a:ext>
            </a:extLst>
          </p:cNvPr>
          <p:cNvSpPr/>
          <p:nvPr/>
        </p:nvSpPr>
        <p:spPr>
          <a:xfrm>
            <a:off x="3222831" y="3583956"/>
            <a:ext cx="909417" cy="1048086"/>
          </a:xfrm>
          <a:custGeom>
            <a:avLst/>
            <a:gdLst/>
            <a:ahLst/>
            <a:cxnLst/>
            <a:rect l="l" t="t" r="r" b="b"/>
            <a:pathLst>
              <a:path w="2360893" h="2393808">
                <a:moveTo>
                  <a:pt x="0" y="0"/>
                </a:moveTo>
                <a:lnTo>
                  <a:pt x="2360893" y="0"/>
                </a:lnTo>
                <a:lnTo>
                  <a:pt x="2360893" y="2393808"/>
                </a:lnTo>
                <a:lnTo>
                  <a:pt x="0" y="2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722E069A-2349-7699-AE9C-E15A6EE351AC}"/>
              </a:ext>
            </a:extLst>
          </p:cNvPr>
          <p:cNvSpPr/>
          <p:nvPr/>
        </p:nvSpPr>
        <p:spPr>
          <a:xfrm>
            <a:off x="5788938" y="2255464"/>
            <a:ext cx="773100" cy="603850"/>
          </a:xfrm>
          <a:custGeom>
            <a:avLst/>
            <a:gdLst/>
            <a:ahLst/>
            <a:cxnLst/>
            <a:rect l="l" t="t" r="r" b="b"/>
            <a:pathLst>
              <a:path w="2440968" h="1906582">
                <a:moveTo>
                  <a:pt x="0" y="0"/>
                </a:moveTo>
                <a:lnTo>
                  <a:pt x="2440968" y="0"/>
                </a:lnTo>
                <a:lnTo>
                  <a:pt x="2440968" y="1906582"/>
                </a:lnTo>
                <a:lnTo>
                  <a:pt x="0" y="1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2166A0-066B-FD35-B3B5-72165F9A4B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5377" y="4091872"/>
            <a:ext cx="603851" cy="603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87FA0-F42A-ACB1-6F98-A273807646A9}"/>
              </a:ext>
            </a:extLst>
          </p:cNvPr>
          <p:cNvSpPr txBox="1"/>
          <p:nvPr/>
        </p:nvSpPr>
        <p:spPr>
          <a:xfrm>
            <a:off x="370389" y="832282"/>
            <a:ext cx="3075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B3E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정상</a:t>
            </a:r>
            <a:r>
              <a:rPr lang="ko-KR" altLang="en-US" sz="2000" b="1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너트 검출 프로세스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25B99-FC9D-BBC3-9387-C4E634129763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</a:t>
            </a:r>
          </a:p>
        </p:txBody>
      </p:sp>
    </p:spTree>
    <p:extLst>
      <p:ext uri="{BB962C8B-B14F-4D97-AF65-F5344CB8AC3E}">
        <p14:creationId xmlns:p14="http://schemas.microsoft.com/office/powerpoint/2010/main" val="12599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9D0E-3732-0FB7-1593-BE516EA86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1A0EF1C-3055-A5C2-2CCC-5B70040C1E32}"/>
              </a:ext>
            </a:extLst>
          </p:cNvPr>
          <p:cNvGrpSpPr/>
          <p:nvPr/>
        </p:nvGrpSpPr>
        <p:grpSpPr>
          <a:xfrm>
            <a:off x="7401602" y="2332886"/>
            <a:ext cx="2254635" cy="2898749"/>
            <a:chOff x="7568166" y="678452"/>
            <a:chExt cx="6099217" cy="7841667"/>
          </a:xfrm>
          <a:effectLst/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80A023E3-C7BC-2529-2818-C861834CF59E}"/>
                </a:ext>
              </a:extLst>
            </p:cNvPr>
            <p:cNvSpPr/>
            <p:nvPr/>
          </p:nvSpPr>
          <p:spPr>
            <a:xfrm>
              <a:off x="9860371" y="4196592"/>
              <a:ext cx="3168901" cy="4323527"/>
            </a:xfrm>
            <a:custGeom>
              <a:avLst/>
              <a:gdLst/>
              <a:ahLst/>
              <a:cxnLst/>
              <a:rect l="l" t="t" r="r" b="b"/>
              <a:pathLst>
                <a:path w="2081967" h="4323528">
                  <a:moveTo>
                    <a:pt x="0" y="0"/>
                  </a:moveTo>
                  <a:lnTo>
                    <a:pt x="2081967" y="0"/>
                  </a:lnTo>
                  <a:lnTo>
                    <a:pt x="2081967" y="4323528"/>
                  </a:lnTo>
                  <a:lnTo>
                    <a:pt x="0" y="4323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9E4B5D2-2E39-39A6-2C2B-BD2DF2F699CF}"/>
                </a:ext>
              </a:extLst>
            </p:cNvPr>
            <p:cNvSpPr/>
            <p:nvPr/>
          </p:nvSpPr>
          <p:spPr>
            <a:xfrm>
              <a:off x="7568166" y="2571647"/>
              <a:ext cx="2791175" cy="2797756"/>
            </a:xfrm>
            <a:custGeom>
              <a:avLst/>
              <a:gdLst/>
              <a:ahLst/>
              <a:cxnLst/>
              <a:rect l="l" t="t" r="r" b="b"/>
              <a:pathLst>
                <a:path w="2791174" h="2797757">
                  <a:moveTo>
                    <a:pt x="0" y="0"/>
                  </a:moveTo>
                  <a:lnTo>
                    <a:pt x="2791174" y="0"/>
                  </a:lnTo>
                  <a:lnTo>
                    <a:pt x="2791174" y="2797757"/>
                  </a:lnTo>
                  <a:lnTo>
                    <a:pt x="0" y="279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138149AC-CA2F-DC66-0487-AF93AB943C87}"/>
                </a:ext>
              </a:extLst>
            </p:cNvPr>
            <p:cNvSpPr/>
            <p:nvPr/>
          </p:nvSpPr>
          <p:spPr>
            <a:xfrm>
              <a:off x="9222252" y="678452"/>
              <a:ext cx="4445131" cy="3224933"/>
            </a:xfrm>
            <a:custGeom>
              <a:avLst/>
              <a:gdLst/>
              <a:ahLst/>
              <a:cxnLst/>
              <a:rect l="l" t="t" r="r" b="b"/>
              <a:pathLst>
                <a:path w="2767126" h="3224933">
                  <a:moveTo>
                    <a:pt x="0" y="0"/>
                  </a:moveTo>
                  <a:lnTo>
                    <a:pt x="2767127" y="0"/>
                  </a:lnTo>
                  <a:lnTo>
                    <a:pt x="2767127" y="3224933"/>
                  </a:lnTo>
                  <a:lnTo>
                    <a:pt x="0" y="3224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238" b="-62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3">
            <a:extLst>
              <a:ext uri="{FF2B5EF4-FFF2-40B4-BE49-F238E27FC236}">
                <a16:creationId xmlns:a16="http://schemas.microsoft.com/office/drawing/2014/main" id="{C688C383-30D7-5CD3-9935-0382C2671B5D}"/>
              </a:ext>
            </a:extLst>
          </p:cNvPr>
          <p:cNvSpPr/>
          <p:nvPr/>
        </p:nvSpPr>
        <p:spPr>
          <a:xfrm>
            <a:off x="7214110" y="3916041"/>
            <a:ext cx="989497" cy="1034218"/>
          </a:xfrm>
          <a:custGeom>
            <a:avLst/>
            <a:gdLst/>
            <a:ahLst/>
            <a:cxnLst/>
            <a:rect l="l" t="t" r="r" b="b"/>
            <a:pathLst>
              <a:path w="3801046" h="4114800">
                <a:moveTo>
                  <a:pt x="0" y="0"/>
                </a:moveTo>
                <a:lnTo>
                  <a:pt x="3801046" y="0"/>
                </a:lnTo>
                <a:lnTo>
                  <a:pt x="3801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5CB7AE93-BADF-9128-DB1E-47D07827E6E3}"/>
              </a:ext>
            </a:extLst>
          </p:cNvPr>
          <p:cNvSpPr/>
          <p:nvPr/>
        </p:nvSpPr>
        <p:spPr>
          <a:xfrm>
            <a:off x="1774166" y="4627785"/>
            <a:ext cx="8643667" cy="603850"/>
          </a:xfrm>
          <a:custGeom>
            <a:avLst/>
            <a:gdLst>
              <a:gd name="connsiteX0" fmla="*/ 8317028 w 8643667"/>
              <a:gd name="connsiteY0" fmla="*/ 86264 h 603850"/>
              <a:gd name="connsiteX1" fmla="*/ 8101368 w 8643667"/>
              <a:gd name="connsiteY1" fmla="*/ 301924 h 603850"/>
              <a:gd name="connsiteX2" fmla="*/ 8317028 w 8643667"/>
              <a:gd name="connsiteY2" fmla="*/ 517584 h 603850"/>
              <a:gd name="connsiteX3" fmla="*/ 8532688 w 8643667"/>
              <a:gd name="connsiteY3" fmla="*/ 301924 h 603850"/>
              <a:gd name="connsiteX4" fmla="*/ 8317028 w 8643667"/>
              <a:gd name="connsiteY4" fmla="*/ 86264 h 603850"/>
              <a:gd name="connsiteX5" fmla="*/ 6669324 w 8643667"/>
              <a:gd name="connsiteY5" fmla="*/ 86264 h 603850"/>
              <a:gd name="connsiteX6" fmla="*/ 6453664 w 8643667"/>
              <a:gd name="connsiteY6" fmla="*/ 301924 h 603850"/>
              <a:gd name="connsiteX7" fmla="*/ 6669324 w 8643667"/>
              <a:gd name="connsiteY7" fmla="*/ 517584 h 603850"/>
              <a:gd name="connsiteX8" fmla="*/ 6884984 w 8643667"/>
              <a:gd name="connsiteY8" fmla="*/ 301924 h 603850"/>
              <a:gd name="connsiteX9" fmla="*/ 6669324 w 8643667"/>
              <a:gd name="connsiteY9" fmla="*/ 86264 h 603850"/>
              <a:gd name="connsiteX10" fmla="*/ 5104330 w 8643667"/>
              <a:gd name="connsiteY10" fmla="*/ 86264 h 603850"/>
              <a:gd name="connsiteX11" fmla="*/ 4888670 w 8643667"/>
              <a:gd name="connsiteY11" fmla="*/ 301924 h 603850"/>
              <a:gd name="connsiteX12" fmla="*/ 5104330 w 8643667"/>
              <a:gd name="connsiteY12" fmla="*/ 517584 h 603850"/>
              <a:gd name="connsiteX13" fmla="*/ 5319990 w 8643667"/>
              <a:gd name="connsiteY13" fmla="*/ 301924 h 603850"/>
              <a:gd name="connsiteX14" fmla="*/ 5104330 w 8643667"/>
              <a:gd name="connsiteY14" fmla="*/ 86264 h 603850"/>
              <a:gd name="connsiteX15" fmla="*/ 3456626 w 8643667"/>
              <a:gd name="connsiteY15" fmla="*/ 86264 h 603850"/>
              <a:gd name="connsiteX16" fmla="*/ 3240966 w 8643667"/>
              <a:gd name="connsiteY16" fmla="*/ 301924 h 603850"/>
              <a:gd name="connsiteX17" fmla="*/ 3456626 w 8643667"/>
              <a:gd name="connsiteY17" fmla="*/ 517584 h 603850"/>
              <a:gd name="connsiteX18" fmla="*/ 3672286 w 8643667"/>
              <a:gd name="connsiteY18" fmla="*/ 301924 h 603850"/>
              <a:gd name="connsiteX19" fmla="*/ 3456626 w 8643667"/>
              <a:gd name="connsiteY19" fmla="*/ 86264 h 603850"/>
              <a:gd name="connsiteX20" fmla="*/ 1891633 w 8643667"/>
              <a:gd name="connsiteY20" fmla="*/ 86264 h 603850"/>
              <a:gd name="connsiteX21" fmla="*/ 1675973 w 8643667"/>
              <a:gd name="connsiteY21" fmla="*/ 301924 h 603850"/>
              <a:gd name="connsiteX22" fmla="*/ 1891633 w 8643667"/>
              <a:gd name="connsiteY22" fmla="*/ 517584 h 603850"/>
              <a:gd name="connsiteX23" fmla="*/ 2107293 w 8643667"/>
              <a:gd name="connsiteY23" fmla="*/ 301924 h 603850"/>
              <a:gd name="connsiteX24" fmla="*/ 1891633 w 8643667"/>
              <a:gd name="connsiteY24" fmla="*/ 86264 h 603850"/>
              <a:gd name="connsiteX25" fmla="*/ 326639 w 8643667"/>
              <a:gd name="connsiteY25" fmla="*/ 86264 h 603850"/>
              <a:gd name="connsiteX26" fmla="*/ 110979 w 8643667"/>
              <a:gd name="connsiteY26" fmla="*/ 301924 h 603850"/>
              <a:gd name="connsiteX27" fmla="*/ 326639 w 8643667"/>
              <a:gd name="connsiteY27" fmla="*/ 517584 h 603850"/>
              <a:gd name="connsiteX28" fmla="*/ 542299 w 8643667"/>
              <a:gd name="connsiteY28" fmla="*/ 301924 h 603850"/>
              <a:gd name="connsiteX29" fmla="*/ 326639 w 8643667"/>
              <a:gd name="connsiteY29" fmla="*/ 86264 h 603850"/>
              <a:gd name="connsiteX30" fmla="*/ 301925 w 8643667"/>
              <a:gd name="connsiteY30" fmla="*/ 0 h 603850"/>
              <a:gd name="connsiteX31" fmla="*/ 8341742 w 8643667"/>
              <a:gd name="connsiteY31" fmla="*/ 0 h 603850"/>
              <a:gd name="connsiteX32" fmla="*/ 8643667 w 8643667"/>
              <a:gd name="connsiteY32" fmla="*/ 301925 h 603850"/>
              <a:gd name="connsiteX33" fmla="*/ 8341742 w 8643667"/>
              <a:gd name="connsiteY33" fmla="*/ 603850 h 603850"/>
              <a:gd name="connsiteX34" fmla="*/ 301925 w 8643667"/>
              <a:gd name="connsiteY34" fmla="*/ 603850 h 603850"/>
              <a:gd name="connsiteX35" fmla="*/ 0 w 8643667"/>
              <a:gd name="connsiteY35" fmla="*/ 301925 h 603850"/>
              <a:gd name="connsiteX36" fmla="*/ 301925 w 8643667"/>
              <a:gd name="connsiteY36" fmla="*/ 0 h 60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643667" h="603850">
                <a:moveTo>
                  <a:pt x="8317028" y="86264"/>
                </a:moveTo>
                <a:cubicBezTo>
                  <a:pt x="8197922" y="86264"/>
                  <a:pt x="8101368" y="182818"/>
                  <a:pt x="8101368" y="301924"/>
                </a:cubicBezTo>
                <a:cubicBezTo>
                  <a:pt x="8101368" y="421030"/>
                  <a:pt x="8197922" y="517584"/>
                  <a:pt x="8317028" y="517584"/>
                </a:cubicBezTo>
                <a:cubicBezTo>
                  <a:pt x="8436134" y="517584"/>
                  <a:pt x="8532688" y="421030"/>
                  <a:pt x="8532688" y="301924"/>
                </a:cubicBezTo>
                <a:cubicBezTo>
                  <a:pt x="8532688" y="182818"/>
                  <a:pt x="8436134" y="86264"/>
                  <a:pt x="8317028" y="86264"/>
                </a:cubicBezTo>
                <a:close/>
                <a:moveTo>
                  <a:pt x="6669324" y="86264"/>
                </a:moveTo>
                <a:cubicBezTo>
                  <a:pt x="6550218" y="86264"/>
                  <a:pt x="6453664" y="182818"/>
                  <a:pt x="6453664" y="301924"/>
                </a:cubicBezTo>
                <a:cubicBezTo>
                  <a:pt x="6453664" y="421030"/>
                  <a:pt x="6550218" y="517584"/>
                  <a:pt x="6669324" y="517584"/>
                </a:cubicBezTo>
                <a:cubicBezTo>
                  <a:pt x="6788430" y="517584"/>
                  <a:pt x="6884984" y="421030"/>
                  <a:pt x="6884984" y="301924"/>
                </a:cubicBezTo>
                <a:cubicBezTo>
                  <a:pt x="6884984" y="182818"/>
                  <a:pt x="6788430" y="86264"/>
                  <a:pt x="6669324" y="86264"/>
                </a:cubicBezTo>
                <a:close/>
                <a:moveTo>
                  <a:pt x="5104330" y="86264"/>
                </a:moveTo>
                <a:cubicBezTo>
                  <a:pt x="4985224" y="86264"/>
                  <a:pt x="4888670" y="182818"/>
                  <a:pt x="4888670" y="301924"/>
                </a:cubicBezTo>
                <a:cubicBezTo>
                  <a:pt x="4888670" y="421030"/>
                  <a:pt x="4985224" y="517584"/>
                  <a:pt x="5104330" y="517584"/>
                </a:cubicBezTo>
                <a:cubicBezTo>
                  <a:pt x="5223436" y="517584"/>
                  <a:pt x="5319990" y="421030"/>
                  <a:pt x="5319990" y="301924"/>
                </a:cubicBezTo>
                <a:cubicBezTo>
                  <a:pt x="5319990" y="182818"/>
                  <a:pt x="5223436" y="86264"/>
                  <a:pt x="5104330" y="86264"/>
                </a:cubicBezTo>
                <a:close/>
                <a:moveTo>
                  <a:pt x="3456626" y="86264"/>
                </a:moveTo>
                <a:cubicBezTo>
                  <a:pt x="3337520" y="86264"/>
                  <a:pt x="3240966" y="182818"/>
                  <a:pt x="3240966" y="301924"/>
                </a:cubicBezTo>
                <a:cubicBezTo>
                  <a:pt x="3240966" y="421030"/>
                  <a:pt x="3337520" y="517584"/>
                  <a:pt x="3456626" y="517584"/>
                </a:cubicBezTo>
                <a:cubicBezTo>
                  <a:pt x="3575732" y="517584"/>
                  <a:pt x="3672286" y="421030"/>
                  <a:pt x="3672286" y="301924"/>
                </a:cubicBezTo>
                <a:cubicBezTo>
                  <a:pt x="3672286" y="182818"/>
                  <a:pt x="3575732" y="86264"/>
                  <a:pt x="3456626" y="86264"/>
                </a:cubicBezTo>
                <a:close/>
                <a:moveTo>
                  <a:pt x="1891633" y="86264"/>
                </a:moveTo>
                <a:cubicBezTo>
                  <a:pt x="1772527" y="86264"/>
                  <a:pt x="1675973" y="182818"/>
                  <a:pt x="1675973" y="301924"/>
                </a:cubicBezTo>
                <a:cubicBezTo>
                  <a:pt x="1675973" y="421030"/>
                  <a:pt x="1772527" y="517584"/>
                  <a:pt x="1891633" y="517584"/>
                </a:cubicBezTo>
                <a:cubicBezTo>
                  <a:pt x="2010739" y="517584"/>
                  <a:pt x="2107293" y="421030"/>
                  <a:pt x="2107293" y="301924"/>
                </a:cubicBezTo>
                <a:cubicBezTo>
                  <a:pt x="2107293" y="182818"/>
                  <a:pt x="2010739" y="86264"/>
                  <a:pt x="1891633" y="86264"/>
                </a:cubicBezTo>
                <a:close/>
                <a:moveTo>
                  <a:pt x="326639" y="86264"/>
                </a:moveTo>
                <a:cubicBezTo>
                  <a:pt x="207533" y="86264"/>
                  <a:pt x="110979" y="182818"/>
                  <a:pt x="110979" y="301924"/>
                </a:cubicBezTo>
                <a:cubicBezTo>
                  <a:pt x="110979" y="421030"/>
                  <a:pt x="207533" y="517584"/>
                  <a:pt x="326639" y="517584"/>
                </a:cubicBezTo>
                <a:cubicBezTo>
                  <a:pt x="445745" y="517584"/>
                  <a:pt x="542299" y="421030"/>
                  <a:pt x="542299" y="301924"/>
                </a:cubicBezTo>
                <a:cubicBezTo>
                  <a:pt x="542299" y="182818"/>
                  <a:pt x="445745" y="86264"/>
                  <a:pt x="326639" y="86264"/>
                </a:cubicBezTo>
                <a:close/>
                <a:moveTo>
                  <a:pt x="301925" y="0"/>
                </a:moveTo>
                <a:lnTo>
                  <a:pt x="8341742" y="0"/>
                </a:lnTo>
                <a:cubicBezTo>
                  <a:pt x="8508491" y="0"/>
                  <a:pt x="8643667" y="135176"/>
                  <a:pt x="8643667" y="301925"/>
                </a:cubicBezTo>
                <a:cubicBezTo>
                  <a:pt x="8643667" y="468674"/>
                  <a:pt x="8508491" y="603850"/>
                  <a:pt x="8341742" y="603850"/>
                </a:cubicBezTo>
                <a:lnTo>
                  <a:pt x="301925" y="603850"/>
                </a:lnTo>
                <a:cubicBezTo>
                  <a:pt x="135176" y="603850"/>
                  <a:pt x="0" y="468674"/>
                  <a:pt x="0" y="301925"/>
                </a:cubicBezTo>
                <a:cubicBezTo>
                  <a:pt x="0" y="135176"/>
                  <a:pt x="135176" y="0"/>
                  <a:pt x="301925" y="0"/>
                </a:cubicBezTo>
                <a:close/>
              </a:path>
            </a:pathLst>
          </a:custGeom>
          <a:solidFill>
            <a:srgbClr val="106A28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rgbClr val="B7FF00"/>
              </a:solidFill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6D5E8169-1AEC-11DB-1EB9-E9AAEA062124}"/>
              </a:ext>
            </a:extLst>
          </p:cNvPr>
          <p:cNvSpPr/>
          <p:nvPr/>
        </p:nvSpPr>
        <p:spPr>
          <a:xfrm>
            <a:off x="3222831" y="3579699"/>
            <a:ext cx="909417" cy="1048086"/>
          </a:xfrm>
          <a:custGeom>
            <a:avLst/>
            <a:gdLst/>
            <a:ahLst/>
            <a:cxnLst/>
            <a:rect l="l" t="t" r="r" b="b"/>
            <a:pathLst>
              <a:path w="2360893" h="2393808">
                <a:moveTo>
                  <a:pt x="0" y="0"/>
                </a:moveTo>
                <a:lnTo>
                  <a:pt x="2360893" y="0"/>
                </a:lnTo>
                <a:lnTo>
                  <a:pt x="2360893" y="2393808"/>
                </a:lnTo>
                <a:lnTo>
                  <a:pt x="0" y="2393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D8D2419-C6A9-F380-4117-E734840EE9F8}"/>
              </a:ext>
            </a:extLst>
          </p:cNvPr>
          <p:cNvSpPr/>
          <p:nvPr/>
        </p:nvSpPr>
        <p:spPr>
          <a:xfrm>
            <a:off x="5788938" y="2251207"/>
            <a:ext cx="773100" cy="603850"/>
          </a:xfrm>
          <a:custGeom>
            <a:avLst/>
            <a:gdLst/>
            <a:ahLst/>
            <a:cxnLst/>
            <a:rect l="l" t="t" r="r" b="b"/>
            <a:pathLst>
              <a:path w="2440968" h="1906582">
                <a:moveTo>
                  <a:pt x="0" y="0"/>
                </a:moveTo>
                <a:lnTo>
                  <a:pt x="2440968" y="0"/>
                </a:lnTo>
                <a:lnTo>
                  <a:pt x="2440968" y="1906582"/>
                </a:lnTo>
                <a:lnTo>
                  <a:pt x="0" y="1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D2F85A-CE42-ACDC-00C8-5703DDA59C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5377" y="4087615"/>
            <a:ext cx="603851" cy="603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7A54F2-0520-392F-FEBA-6538C3240C91}"/>
              </a:ext>
            </a:extLst>
          </p:cNvPr>
          <p:cNvSpPr txBox="1"/>
          <p:nvPr/>
        </p:nvSpPr>
        <p:spPr>
          <a:xfrm>
            <a:off x="370389" y="832282"/>
            <a:ext cx="3075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61B3E7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정상</a:t>
            </a:r>
            <a:r>
              <a:rPr lang="ko-KR" altLang="en-US" sz="2000" b="1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너트 검출 프로세스</a:t>
            </a:r>
          </a:p>
        </p:txBody>
      </p:sp>
      <p:sp>
        <p:nvSpPr>
          <p:cNvPr id="2" name="Freeform 10">
            <a:extLst>
              <a:ext uri="{FF2B5EF4-FFF2-40B4-BE49-F238E27FC236}">
                <a16:creationId xmlns:a16="http://schemas.microsoft.com/office/drawing/2014/main" id="{DA75BC8D-0B2A-1BB4-06E6-4E05B66D4659}"/>
              </a:ext>
            </a:extLst>
          </p:cNvPr>
          <p:cNvSpPr/>
          <p:nvPr/>
        </p:nvSpPr>
        <p:spPr>
          <a:xfrm>
            <a:off x="5351674" y="2085701"/>
            <a:ext cx="478854" cy="603850"/>
          </a:xfrm>
          <a:custGeom>
            <a:avLst/>
            <a:gdLst/>
            <a:ahLst/>
            <a:cxnLst/>
            <a:rect l="l" t="t" r="r" b="b"/>
            <a:pathLst>
              <a:path w="988976" h="1528628">
                <a:moveTo>
                  <a:pt x="0" y="0"/>
                </a:moveTo>
                <a:lnTo>
                  <a:pt x="988976" y="0"/>
                </a:lnTo>
                <a:lnTo>
                  <a:pt x="988976" y="1528629"/>
                </a:lnTo>
                <a:lnTo>
                  <a:pt x="0" y="1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 b="-22572"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ADA9A6-192D-BCE1-40D4-72A71B46B0F4}"/>
              </a:ext>
            </a:extLst>
          </p:cNvPr>
          <p:cNvSpPr/>
          <p:nvPr/>
        </p:nvSpPr>
        <p:spPr>
          <a:xfrm>
            <a:off x="5318876" y="2692768"/>
            <a:ext cx="544452" cy="2538867"/>
          </a:xfrm>
          <a:prstGeom prst="rect">
            <a:avLst/>
          </a:prstGeom>
          <a:pattFill prst="wdDnDiag">
            <a:fgClr>
              <a:schemeClr val="tx1"/>
            </a:fgClr>
            <a:bgClr>
              <a:srgbClr val="FFFF00"/>
            </a:bgClr>
          </a:patt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0EBEE-2882-6A35-7DAD-3CC9B31742E1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소개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불량품 처리</a:t>
            </a:r>
          </a:p>
        </p:txBody>
      </p:sp>
    </p:spTree>
    <p:extLst>
      <p:ext uri="{BB962C8B-B14F-4D97-AF65-F5344CB8AC3E}">
        <p14:creationId xmlns:p14="http://schemas.microsoft.com/office/powerpoint/2010/main" val="361807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16888 2.96296E-6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3D86501-1456-C988-BA95-69461B11209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그림 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5652"/>
            <a:stretch/>
          </p:blipFill>
          <p:spPr>
            <a:xfrm>
              <a:off x="0" y="0"/>
              <a:ext cx="12185732" cy="6858000"/>
            </a:xfrm>
            <a:prstGeom prst="rect">
              <a:avLst/>
            </a:prstGeom>
          </p:spPr>
        </p:pic>
        <p:sp>
          <p:nvSpPr>
            <p:cNvPr id="4" name="직사각형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733555" y="2705725"/>
            <a:ext cx="6724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5639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B7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7348" y="1397400"/>
            <a:ext cx="387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CONTENTS</a:t>
            </a:r>
            <a:endParaRPr lang="ko-KR" altLang="en-US" sz="4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19548" y="3429000"/>
            <a:ext cx="7352904" cy="0"/>
          </a:xfrm>
          <a:prstGeom prst="line">
            <a:avLst/>
          </a:prstGeom>
          <a:ln w="9525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2291654" y="3301107"/>
            <a:ext cx="255785" cy="2557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968107" y="3298279"/>
            <a:ext cx="255785" cy="2557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644561" y="3298279"/>
            <a:ext cx="255785" cy="2557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75867" y="3681957"/>
            <a:ext cx="8872737" cy="523220"/>
            <a:chOff x="1675867" y="3681957"/>
            <a:chExt cx="8872737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1675867" y="3681957"/>
              <a:ext cx="1487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B7FF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기획의도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24026" y="3681957"/>
              <a:ext cx="1867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B7FF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서비스 소개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137" y="3681957"/>
              <a:ext cx="16817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B7FF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시연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996299" y="3681957"/>
              <a:ext cx="1552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B7FF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기대 효과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93363" y="3681957"/>
              <a:ext cx="16817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B7FF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기술 설명</a:t>
              </a:r>
            </a:p>
          </p:txBody>
        </p:sp>
      </p:grpSp>
      <p:sp>
        <p:nvSpPr>
          <p:cNvPr id="15" name="타원 14"/>
          <p:cNvSpPr/>
          <p:nvPr/>
        </p:nvSpPr>
        <p:spPr>
          <a:xfrm>
            <a:off x="4129880" y="3300530"/>
            <a:ext cx="255785" cy="2557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806333" y="3300530"/>
            <a:ext cx="255785" cy="2557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0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b="4889"/>
          <a:stretch/>
        </p:blipFill>
        <p:spPr>
          <a:xfrm>
            <a:off x="978579" y="1231808"/>
            <a:ext cx="10234842" cy="4883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9E983-4D8E-E569-33BD-AC555C180A06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시연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실시간 모니터링</a:t>
            </a:r>
          </a:p>
        </p:txBody>
      </p:sp>
    </p:spTree>
    <p:extLst>
      <p:ext uri="{BB962C8B-B14F-4D97-AF65-F5344CB8AC3E}">
        <p14:creationId xmlns:p14="http://schemas.microsoft.com/office/powerpoint/2010/main" val="160917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40ADA-CF64-00A4-AECD-5F83053FA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8874AD8B-F53A-F6C2-4B81-2CB1C1B49BE4}"/>
              </a:ext>
            </a:extLst>
          </p:cNvPr>
          <p:cNvGrpSpPr/>
          <p:nvPr/>
        </p:nvGrpSpPr>
        <p:grpSpPr>
          <a:xfrm>
            <a:off x="978579" y="1231808"/>
            <a:ext cx="10234842" cy="4883482"/>
            <a:chOff x="978579" y="1231808"/>
            <a:chExt cx="10234842" cy="4883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F326BD5-A5DE-C559-4656-B9BD895AF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85" b="4889"/>
            <a:stretch/>
          </p:blipFill>
          <p:spPr>
            <a:xfrm>
              <a:off x="978579" y="1231808"/>
              <a:ext cx="10234842" cy="4883482"/>
            </a:xfrm>
            <a:prstGeom prst="rect">
              <a:avLst/>
            </a:prstGeom>
          </p:spPr>
        </p:pic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C6A81EF-E807-68B7-223D-4186BCEF6DB0}"/>
                </a:ext>
              </a:extLst>
            </p:cNvPr>
            <p:cNvSpPr/>
            <p:nvPr/>
          </p:nvSpPr>
          <p:spPr>
            <a:xfrm>
              <a:off x="978579" y="1231808"/>
              <a:ext cx="10234842" cy="4883482"/>
            </a:xfrm>
            <a:custGeom>
              <a:avLst/>
              <a:gdLst>
                <a:gd name="connsiteX0" fmla="*/ 368410 w 10234842"/>
                <a:gd name="connsiteY0" fmla="*/ 3006816 h 4883482"/>
                <a:gd name="connsiteX1" fmla="*/ 335871 w 10234842"/>
                <a:gd name="connsiteY1" fmla="*/ 3039355 h 4883482"/>
                <a:gd name="connsiteX2" fmla="*/ 335871 w 10234842"/>
                <a:gd name="connsiteY2" fmla="*/ 4474465 h 4883482"/>
                <a:gd name="connsiteX3" fmla="*/ 368410 w 10234842"/>
                <a:gd name="connsiteY3" fmla="*/ 4507004 h 4883482"/>
                <a:gd name="connsiteX4" fmla="*/ 5127745 w 10234842"/>
                <a:gd name="connsiteY4" fmla="*/ 4507004 h 4883482"/>
                <a:gd name="connsiteX5" fmla="*/ 5160284 w 10234842"/>
                <a:gd name="connsiteY5" fmla="*/ 4474465 h 4883482"/>
                <a:gd name="connsiteX6" fmla="*/ 5160284 w 10234842"/>
                <a:gd name="connsiteY6" fmla="*/ 3039355 h 4883482"/>
                <a:gd name="connsiteX7" fmla="*/ 5127745 w 10234842"/>
                <a:gd name="connsiteY7" fmla="*/ 3006816 h 4883482"/>
                <a:gd name="connsiteX8" fmla="*/ 4389553 w 10234842"/>
                <a:gd name="connsiteY8" fmla="*/ 1223260 h 4883482"/>
                <a:gd name="connsiteX9" fmla="*/ 4374471 w 10234842"/>
                <a:gd name="connsiteY9" fmla="*/ 1238342 h 4883482"/>
                <a:gd name="connsiteX10" fmla="*/ 4374471 w 10234842"/>
                <a:gd name="connsiteY10" fmla="*/ 1455828 h 4883482"/>
                <a:gd name="connsiteX11" fmla="*/ 4389553 w 10234842"/>
                <a:gd name="connsiteY11" fmla="*/ 1470910 h 4883482"/>
                <a:gd name="connsiteX12" fmla="*/ 5176158 w 10234842"/>
                <a:gd name="connsiteY12" fmla="*/ 1470910 h 4883482"/>
                <a:gd name="connsiteX13" fmla="*/ 5191240 w 10234842"/>
                <a:gd name="connsiteY13" fmla="*/ 1455828 h 4883482"/>
                <a:gd name="connsiteX14" fmla="*/ 5191240 w 10234842"/>
                <a:gd name="connsiteY14" fmla="*/ 1238342 h 4883482"/>
                <a:gd name="connsiteX15" fmla="*/ 5176158 w 10234842"/>
                <a:gd name="connsiteY15" fmla="*/ 1223260 h 4883482"/>
                <a:gd name="connsiteX16" fmla="*/ 0 w 10234842"/>
                <a:gd name="connsiteY16" fmla="*/ 0 h 4883482"/>
                <a:gd name="connsiteX17" fmla="*/ 10234842 w 10234842"/>
                <a:gd name="connsiteY17" fmla="*/ 0 h 4883482"/>
                <a:gd name="connsiteX18" fmla="*/ 10234842 w 10234842"/>
                <a:gd name="connsiteY18" fmla="*/ 4883482 h 4883482"/>
                <a:gd name="connsiteX19" fmla="*/ 0 w 10234842"/>
                <a:gd name="connsiteY19" fmla="*/ 4883482 h 488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4842" h="4883482">
                  <a:moveTo>
                    <a:pt x="368410" y="3006816"/>
                  </a:moveTo>
                  <a:cubicBezTo>
                    <a:pt x="350439" y="3006816"/>
                    <a:pt x="335871" y="3021384"/>
                    <a:pt x="335871" y="3039355"/>
                  </a:cubicBezTo>
                  <a:lnTo>
                    <a:pt x="335871" y="4474465"/>
                  </a:lnTo>
                  <a:cubicBezTo>
                    <a:pt x="335871" y="4492436"/>
                    <a:pt x="350439" y="4507004"/>
                    <a:pt x="368410" y="4507004"/>
                  </a:cubicBezTo>
                  <a:lnTo>
                    <a:pt x="5127745" y="4507004"/>
                  </a:lnTo>
                  <a:cubicBezTo>
                    <a:pt x="5145716" y="4507004"/>
                    <a:pt x="5160284" y="4492436"/>
                    <a:pt x="5160284" y="4474465"/>
                  </a:cubicBezTo>
                  <a:lnTo>
                    <a:pt x="5160284" y="3039355"/>
                  </a:lnTo>
                  <a:cubicBezTo>
                    <a:pt x="5160284" y="3021384"/>
                    <a:pt x="5145716" y="3006816"/>
                    <a:pt x="5127745" y="3006816"/>
                  </a:cubicBezTo>
                  <a:close/>
                  <a:moveTo>
                    <a:pt x="4389553" y="1223260"/>
                  </a:moveTo>
                  <a:cubicBezTo>
                    <a:pt x="4381223" y="1223260"/>
                    <a:pt x="4374471" y="1230012"/>
                    <a:pt x="4374471" y="1238342"/>
                  </a:cubicBezTo>
                  <a:lnTo>
                    <a:pt x="4374471" y="1455828"/>
                  </a:lnTo>
                  <a:cubicBezTo>
                    <a:pt x="4374471" y="1464158"/>
                    <a:pt x="4381223" y="1470910"/>
                    <a:pt x="4389553" y="1470910"/>
                  </a:cubicBezTo>
                  <a:lnTo>
                    <a:pt x="5176158" y="1470910"/>
                  </a:lnTo>
                  <a:cubicBezTo>
                    <a:pt x="5184488" y="1470910"/>
                    <a:pt x="5191240" y="1464158"/>
                    <a:pt x="5191240" y="1455828"/>
                  </a:cubicBezTo>
                  <a:lnTo>
                    <a:pt x="5191240" y="1238342"/>
                  </a:lnTo>
                  <a:cubicBezTo>
                    <a:pt x="5191240" y="1230012"/>
                    <a:pt x="5184488" y="1223260"/>
                    <a:pt x="5176158" y="1223260"/>
                  </a:cubicBezTo>
                  <a:close/>
                  <a:moveTo>
                    <a:pt x="0" y="0"/>
                  </a:moveTo>
                  <a:lnTo>
                    <a:pt x="10234842" y="0"/>
                  </a:lnTo>
                  <a:lnTo>
                    <a:pt x="10234842" y="4883482"/>
                  </a:lnTo>
                  <a:lnTo>
                    <a:pt x="0" y="4883482"/>
                  </a:lnTo>
                  <a:close/>
                </a:path>
              </a:pathLst>
            </a:cu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BAB19A-C2BA-B02E-AACE-7DDA486DA6BC}"/>
              </a:ext>
            </a:extLst>
          </p:cNvPr>
          <p:cNvSpPr txBox="1"/>
          <p:nvPr/>
        </p:nvSpPr>
        <p:spPr>
          <a:xfrm>
            <a:off x="2208502" y="3549116"/>
            <a:ext cx="3048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공장 가동 현황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7DF936-470E-3353-D4F3-880D08E7D848}"/>
              </a:ext>
            </a:extLst>
          </p:cNvPr>
          <p:cNvSpPr txBox="1"/>
          <p:nvPr/>
        </p:nvSpPr>
        <p:spPr>
          <a:xfrm>
            <a:off x="4080584" y="1739169"/>
            <a:ext cx="34462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공장</a:t>
            </a:r>
            <a:r>
              <a:rPr lang="en-US" altLang="ko-KR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가동 스위치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9E983-4D8E-E569-33BD-AC555C180A06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시연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실시간 모니터링</a:t>
            </a:r>
          </a:p>
        </p:txBody>
      </p:sp>
    </p:spTree>
    <p:extLst>
      <p:ext uri="{BB962C8B-B14F-4D97-AF65-F5344CB8AC3E}">
        <p14:creationId xmlns:p14="http://schemas.microsoft.com/office/powerpoint/2010/main" val="291417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5B65E-634E-68A2-8F7B-89A1291B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F457CE-11BA-B3E2-011E-7F3392CBE824}"/>
              </a:ext>
            </a:extLst>
          </p:cNvPr>
          <p:cNvGrpSpPr/>
          <p:nvPr/>
        </p:nvGrpSpPr>
        <p:grpSpPr>
          <a:xfrm>
            <a:off x="978579" y="1231808"/>
            <a:ext cx="10234843" cy="4883482"/>
            <a:chOff x="978579" y="1231808"/>
            <a:chExt cx="10234843" cy="4883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4A656B2-02E6-9C51-5595-6750C8315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85" b="4889"/>
            <a:stretch/>
          </p:blipFill>
          <p:spPr>
            <a:xfrm>
              <a:off x="978579" y="1231808"/>
              <a:ext cx="10234842" cy="4883482"/>
            </a:xfrm>
            <a:prstGeom prst="rect">
              <a:avLst/>
            </a:prstGeom>
          </p:spPr>
        </p:pic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D72F12AD-C0AB-7411-4715-C54AB3826D2C}"/>
                </a:ext>
              </a:extLst>
            </p:cNvPr>
            <p:cNvSpPr/>
            <p:nvPr/>
          </p:nvSpPr>
          <p:spPr>
            <a:xfrm>
              <a:off x="978579" y="1231808"/>
              <a:ext cx="10234843" cy="4883482"/>
            </a:xfrm>
            <a:custGeom>
              <a:avLst/>
              <a:gdLst>
                <a:gd name="connsiteX0" fmla="*/ 407838 w 10234843"/>
                <a:gd name="connsiteY0" fmla="*/ 1790792 h 4883482"/>
                <a:gd name="connsiteX1" fmla="*/ 386673 w 10234843"/>
                <a:gd name="connsiteY1" fmla="*/ 1811958 h 4883482"/>
                <a:gd name="connsiteX2" fmla="*/ 386673 w 10234843"/>
                <a:gd name="connsiteY2" fmla="*/ 2696726 h 4883482"/>
                <a:gd name="connsiteX3" fmla="*/ 407838 w 10234843"/>
                <a:gd name="connsiteY3" fmla="*/ 2717892 h 4883482"/>
                <a:gd name="connsiteX4" fmla="*/ 4962906 w 10234843"/>
                <a:gd name="connsiteY4" fmla="*/ 2717892 h 4883482"/>
                <a:gd name="connsiteX5" fmla="*/ 4984072 w 10234843"/>
                <a:gd name="connsiteY5" fmla="*/ 2696726 h 4883482"/>
                <a:gd name="connsiteX6" fmla="*/ 4984072 w 10234843"/>
                <a:gd name="connsiteY6" fmla="*/ 1811958 h 4883482"/>
                <a:gd name="connsiteX7" fmla="*/ 4962906 w 10234843"/>
                <a:gd name="connsiteY7" fmla="*/ 1790792 h 4883482"/>
                <a:gd name="connsiteX8" fmla="*/ 9139619 w 10234843"/>
                <a:gd name="connsiteY8" fmla="*/ 450942 h 4883482"/>
                <a:gd name="connsiteX9" fmla="*/ 9113160 w 10234843"/>
                <a:gd name="connsiteY9" fmla="*/ 477401 h 4883482"/>
                <a:gd name="connsiteX10" fmla="*/ 9113160 w 10234843"/>
                <a:gd name="connsiteY10" fmla="*/ 983283 h 4883482"/>
                <a:gd name="connsiteX11" fmla="*/ 9139619 w 10234843"/>
                <a:gd name="connsiteY11" fmla="*/ 1009742 h 4883482"/>
                <a:gd name="connsiteX12" fmla="*/ 10094763 w 10234843"/>
                <a:gd name="connsiteY12" fmla="*/ 1009742 h 4883482"/>
                <a:gd name="connsiteX13" fmla="*/ 10121222 w 10234843"/>
                <a:gd name="connsiteY13" fmla="*/ 983283 h 4883482"/>
                <a:gd name="connsiteX14" fmla="*/ 10121222 w 10234843"/>
                <a:gd name="connsiteY14" fmla="*/ 477401 h 4883482"/>
                <a:gd name="connsiteX15" fmla="*/ 10094763 w 10234843"/>
                <a:gd name="connsiteY15" fmla="*/ 450942 h 4883482"/>
                <a:gd name="connsiteX16" fmla="*/ 136907 w 10234843"/>
                <a:gd name="connsiteY16" fmla="*/ 450942 h 4883482"/>
                <a:gd name="connsiteX17" fmla="*/ 113623 w 10234843"/>
                <a:gd name="connsiteY17" fmla="*/ 474227 h 4883482"/>
                <a:gd name="connsiteX18" fmla="*/ 113623 w 10234843"/>
                <a:gd name="connsiteY18" fmla="*/ 986457 h 4883482"/>
                <a:gd name="connsiteX19" fmla="*/ 136907 w 10234843"/>
                <a:gd name="connsiteY19" fmla="*/ 1009742 h 4883482"/>
                <a:gd name="connsiteX20" fmla="*/ 7151537 w 10234843"/>
                <a:gd name="connsiteY20" fmla="*/ 1009742 h 4883482"/>
                <a:gd name="connsiteX21" fmla="*/ 7174822 w 10234843"/>
                <a:gd name="connsiteY21" fmla="*/ 986457 h 4883482"/>
                <a:gd name="connsiteX22" fmla="*/ 7174822 w 10234843"/>
                <a:gd name="connsiteY22" fmla="*/ 474227 h 4883482"/>
                <a:gd name="connsiteX23" fmla="*/ 7151537 w 10234843"/>
                <a:gd name="connsiteY23" fmla="*/ 450942 h 4883482"/>
                <a:gd name="connsiteX24" fmla="*/ 0 w 10234843"/>
                <a:gd name="connsiteY24" fmla="*/ 0 h 4883482"/>
                <a:gd name="connsiteX25" fmla="*/ 10234843 w 10234843"/>
                <a:gd name="connsiteY25" fmla="*/ 0 h 4883482"/>
                <a:gd name="connsiteX26" fmla="*/ 10234843 w 10234843"/>
                <a:gd name="connsiteY26" fmla="*/ 4883482 h 4883482"/>
                <a:gd name="connsiteX27" fmla="*/ 0 w 10234843"/>
                <a:gd name="connsiteY27" fmla="*/ 4883482 h 488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234843" h="4883482">
                  <a:moveTo>
                    <a:pt x="407838" y="1790792"/>
                  </a:moveTo>
                  <a:cubicBezTo>
                    <a:pt x="396148" y="1790792"/>
                    <a:pt x="386673" y="1800268"/>
                    <a:pt x="386673" y="1811958"/>
                  </a:cubicBezTo>
                  <a:lnTo>
                    <a:pt x="386673" y="2696726"/>
                  </a:lnTo>
                  <a:cubicBezTo>
                    <a:pt x="386673" y="2708416"/>
                    <a:pt x="396148" y="2717892"/>
                    <a:pt x="407838" y="2717892"/>
                  </a:cubicBezTo>
                  <a:lnTo>
                    <a:pt x="4962906" y="2717892"/>
                  </a:lnTo>
                  <a:cubicBezTo>
                    <a:pt x="4974596" y="2717892"/>
                    <a:pt x="4984072" y="2708416"/>
                    <a:pt x="4984072" y="2696726"/>
                  </a:cubicBezTo>
                  <a:lnTo>
                    <a:pt x="4984072" y="1811958"/>
                  </a:lnTo>
                  <a:cubicBezTo>
                    <a:pt x="4984072" y="1800268"/>
                    <a:pt x="4974596" y="1790792"/>
                    <a:pt x="4962906" y="1790792"/>
                  </a:cubicBezTo>
                  <a:close/>
                  <a:moveTo>
                    <a:pt x="9139619" y="450942"/>
                  </a:moveTo>
                  <a:cubicBezTo>
                    <a:pt x="9125006" y="450942"/>
                    <a:pt x="9113160" y="462788"/>
                    <a:pt x="9113160" y="477401"/>
                  </a:cubicBezTo>
                  <a:lnTo>
                    <a:pt x="9113160" y="983283"/>
                  </a:lnTo>
                  <a:cubicBezTo>
                    <a:pt x="9113160" y="997896"/>
                    <a:pt x="9125006" y="1009742"/>
                    <a:pt x="9139619" y="1009742"/>
                  </a:cubicBezTo>
                  <a:lnTo>
                    <a:pt x="10094763" y="1009742"/>
                  </a:lnTo>
                  <a:cubicBezTo>
                    <a:pt x="10109376" y="1009742"/>
                    <a:pt x="10121222" y="997896"/>
                    <a:pt x="10121222" y="983283"/>
                  </a:cubicBezTo>
                  <a:lnTo>
                    <a:pt x="10121222" y="477401"/>
                  </a:lnTo>
                  <a:cubicBezTo>
                    <a:pt x="10121222" y="462788"/>
                    <a:pt x="10109376" y="450942"/>
                    <a:pt x="10094763" y="450942"/>
                  </a:cubicBezTo>
                  <a:close/>
                  <a:moveTo>
                    <a:pt x="136907" y="450942"/>
                  </a:moveTo>
                  <a:cubicBezTo>
                    <a:pt x="124047" y="450942"/>
                    <a:pt x="113623" y="461367"/>
                    <a:pt x="113623" y="474227"/>
                  </a:cubicBezTo>
                  <a:lnTo>
                    <a:pt x="113623" y="986457"/>
                  </a:lnTo>
                  <a:cubicBezTo>
                    <a:pt x="113623" y="999317"/>
                    <a:pt x="124047" y="1009742"/>
                    <a:pt x="136907" y="1009742"/>
                  </a:cubicBezTo>
                  <a:lnTo>
                    <a:pt x="7151537" y="1009742"/>
                  </a:lnTo>
                  <a:cubicBezTo>
                    <a:pt x="7164397" y="1009742"/>
                    <a:pt x="7174822" y="999317"/>
                    <a:pt x="7174822" y="986457"/>
                  </a:cubicBezTo>
                  <a:lnTo>
                    <a:pt x="7174822" y="474227"/>
                  </a:lnTo>
                  <a:cubicBezTo>
                    <a:pt x="7174822" y="461367"/>
                    <a:pt x="7164397" y="450942"/>
                    <a:pt x="7151537" y="450942"/>
                  </a:cubicBezTo>
                  <a:close/>
                  <a:moveTo>
                    <a:pt x="0" y="0"/>
                  </a:moveTo>
                  <a:lnTo>
                    <a:pt x="10234843" y="0"/>
                  </a:lnTo>
                  <a:lnTo>
                    <a:pt x="10234843" y="4883482"/>
                  </a:lnTo>
                  <a:lnTo>
                    <a:pt x="0" y="4883482"/>
                  </a:lnTo>
                  <a:close/>
                </a:path>
              </a:pathLst>
            </a:cu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676DBAF-754E-9690-9EC2-C070B93A815B}"/>
              </a:ext>
            </a:extLst>
          </p:cNvPr>
          <p:cNvSpPr txBox="1"/>
          <p:nvPr/>
        </p:nvSpPr>
        <p:spPr>
          <a:xfrm>
            <a:off x="3259537" y="992494"/>
            <a:ext cx="276289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당일 생산 현황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DA543-B248-055F-B14B-B1D024529832}"/>
              </a:ext>
            </a:extLst>
          </p:cNvPr>
          <p:cNvSpPr txBox="1"/>
          <p:nvPr/>
        </p:nvSpPr>
        <p:spPr>
          <a:xfrm>
            <a:off x="2046456" y="2368608"/>
            <a:ext cx="326632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실시간 품질 로그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0E0262-2360-DB68-6C0E-9D2E328A8E53}"/>
              </a:ext>
            </a:extLst>
          </p:cNvPr>
          <p:cNvSpPr txBox="1"/>
          <p:nvPr/>
        </p:nvSpPr>
        <p:spPr>
          <a:xfrm>
            <a:off x="9197882" y="1043684"/>
            <a:ext cx="276289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온</a:t>
            </a:r>
            <a:r>
              <a:rPr lang="en-US" altLang="ko-KR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습도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9E983-4D8E-E569-33BD-AC555C180A06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시연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실시간 모니터링</a:t>
            </a:r>
          </a:p>
        </p:txBody>
      </p:sp>
    </p:spTree>
    <p:extLst>
      <p:ext uri="{BB962C8B-B14F-4D97-AF65-F5344CB8AC3E}">
        <p14:creationId xmlns:p14="http://schemas.microsoft.com/office/powerpoint/2010/main" val="111432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CA165-23F4-92B1-6A6D-65AA2000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E937B7E-AC36-7AF9-0A69-50A78DE61834}"/>
              </a:ext>
            </a:extLst>
          </p:cNvPr>
          <p:cNvGrpSpPr/>
          <p:nvPr/>
        </p:nvGrpSpPr>
        <p:grpSpPr>
          <a:xfrm>
            <a:off x="978578" y="1231808"/>
            <a:ext cx="10234843" cy="4883482"/>
            <a:chOff x="978578" y="1231808"/>
            <a:chExt cx="10234843" cy="4883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57ECD3-0CEF-6952-F055-08688F6F0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85" b="4889"/>
            <a:stretch/>
          </p:blipFill>
          <p:spPr>
            <a:xfrm>
              <a:off x="978579" y="1231808"/>
              <a:ext cx="10234842" cy="4883482"/>
            </a:xfrm>
            <a:prstGeom prst="rect">
              <a:avLst/>
            </a:prstGeom>
          </p:spPr>
        </p:pic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6F7A317-5DD7-7208-1AAF-0C7F1A56EC82}"/>
                </a:ext>
              </a:extLst>
            </p:cNvPr>
            <p:cNvSpPr/>
            <p:nvPr/>
          </p:nvSpPr>
          <p:spPr>
            <a:xfrm>
              <a:off x="978578" y="1231808"/>
              <a:ext cx="10234843" cy="4883482"/>
            </a:xfrm>
            <a:custGeom>
              <a:avLst/>
              <a:gdLst>
                <a:gd name="connsiteX0" fmla="*/ 5599150 w 10234843"/>
                <a:gd name="connsiteY0" fmla="*/ 1133020 h 4883482"/>
                <a:gd name="connsiteX1" fmla="*/ 5569367 w 10234843"/>
                <a:gd name="connsiteY1" fmla="*/ 1162803 h 4883482"/>
                <a:gd name="connsiteX2" fmla="*/ 5569367 w 10234843"/>
                <a:gd name="connsiteY2" fmla="*/ 4687264 h 4883482"/>
                <a:gd name="connsiteX3" fmla="*/ 5599150 w 10234843"/>
                <a:gd name="connsiteY3" fmla="*/ 4717047 h 4883482"/>
                <a:gd name="connsiteX4" fmla="*/ 10111584 w 10234843"/>
                <a:gd name="connsiteY4" fmla="*/ 4717047 h 4883482"/>
                <a:gd name="connsiteX5" fmla="*/ 10141367 w 10234843"/>
                <a:gd name="connsiteY5" fmla="*/ 4687264 h 4883482"/>
                <a:gd name="connsiteX6" fmla="*/ 10141367 w 10234843"/>
                <a:gd name="connsiteY6" fmla="*/ 1162803 h 4883482"/>
                <a:gd name="connsiteX7" fmla="*/ 10111584 w 10234843"/>
                <a:gd name="connsiteY7" fmla="*/ 1133020 h 4883482"/>
                <a:gd name="connsiteX8" fmla="*/ 0 w 10234843"/>
                <a:gd name="connsiteY8" fmla="*/ 0 h 4883482"/>
                <a:gd name="connsiteX9" fmla="*/ 10234843 w 10234843"/>
                <a:gd name="connsiteY9" fmla="*/ 0 h 4883482"/>
                <a:gd name="connsiteX10" fmla="*/ 10234843 w 10234843"/>
                <a:gd name="connsiteY10" fmla="*/ 4883482 h 4883482"/>
                <a:gd name="connsiteX11" fmla="*/ 0 w 10234843"/>
                <a:gd name="connsiteY11" fmla="*/ 4883482 h 488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34843" h="4883482">
                  <a:moveTo>
                    <a:pt x="5599150" y="1133020"/>
                  </a:moveTo>
                  <a:cubicBezTo>
                    <a:pt x="5582701" y="1133020"/>
                    <a:pt x="5569367" y="1146354"/>
                    <a:pt x="5569367" y="1162803"/>
                  </a:cubicBezTo>
                  <a:lnTo>
                    <a:pt x="5569367" y="4687264"/>
                  </a:lnTo>
                  <a:cubicBezTo>
                    <a:pt x="5569367" y="4703713"/>
                    <a:pt x="5582701" y="4717047"/>
                    <a:pt x="5599150" y="4717047"/>
                  </a:cubicBezTo>
                  <a:lnTo>
                    <a:pt x="10111584" y="4717047"/>
                  </a:lnTo>
                  <a:cubicBezTo>
                    <a:pt x="10128033" y="4717047"/>
                    <a:pt x="10141367" y="4703713"/>
                    <a:pt x="10141367" y="4687264"/>
                  </a:cubicBezTo>
                  <a:lnTo>
                    <a:pt x="10141367" y="1162803"/>
                  </a:lnTo>
                  <a:cubicBezTo>
                    <a:pt x="10141367" y="1146354"/>
                    <a:pt x="10128033" y="1133020"/>
                    <a:pt x="10111584" y="1133020"/>
                  </a:cubicBezTo>
                  <a:close/>
                  <a:moveTo>
                    <a:pt x="0" y="0"/>
                  </a:moveTo>
                  <a:lnTo>
                    <a:pt x="10234843" y="0"/>
                  </a:lnTo>
                  <a:lnTo>
                    <a:pt x="10234843" y="4883482"/>
                  </a:lnTo>
                  <a:lnTo>
                    <a:pt x="0" y="4883482"/>
                  </a:lnTo>
                  <a:close/>
                </a:path>
              </a:pathLst>
            </a:cu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4597D6-EE26-360C-D451-4B39461FA6AD}"/>
              </a:ext>
            </a:extLst>
          </p:cNvPr>
          <p:cNvSpPr txBox="1"/>
          <p:nvPr/>
        </p:nvSpPr>
        <p:spPr>
          <a:xfrm>
            <a:off x="7149679" y="1635489"/>
            <a:ext cx="346752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당일 </a:t>
            </a:r>
            <a:r>
              <a:rPr lang="en-US" altLang="ko-KR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주간 통계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9E983-4D8E-E569-33BD-AC555C180A06}"/>
              </a:ext>
            </a:extLst>
          </p:cNvPr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시연 </a:t>
            </a:r>
            <a:r>
              <a:rPr lang="en-US" altLang="ko-KR" sz="2000" dirty="0" smtClean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실시간 모니터링</a:t>
            </a:r>
          </a:p>
        </p:txBody>
      </p:sp>
    </p:spTree>
    <p:extLst>
      <p:ext uri="{BB962C8B-B14F-4D97-AF65-F5344CB8AC3E}">
        <p14:creationId xmlns:p14="http://schemas.microsoft.com/office/powerpoint/2010/main" val="93674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AE0710D-C0C1-5576-5C72-CA59E0F7DE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3BA3936-04CC-7DEE-3486-DE87BF6FB15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2" b="7731"/>
            <a:stretch/>
          </p:blipFill>
          <p:spPr>
            <a:xfrm>
              <a:off x="1" y="81023"/>
              <a:ext cx="12191999" cy="677697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303C066-7494-17A4-7B50-1FA11CEB81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733555" y="2705725"/>
            <a:ext cx="6724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 설명</a:t>
            </a:r>
          </a:p>
        </p:txBody>
      </p:sp>
    </p:spTree>
    <p:extLst>
      <p:ext uri="{BB962C8B-B14F-4D97-AF65-F5344CB8AC3E}">
        <p14:creationId xmlns:p14="http://schemas.microsoft.com/office/powerpoint/2010/main" val="10980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HW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Robot Arm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04" l="10000" r="90000">
                        <a14:foregroundMark x1="15000" y1="24259" x2="14271" y2="23148"/>
                        <a14:foregroundMark x1="24271" y1="88611" x2="25990" y2="88611"/>
                        <a14:foregroundMark x1="26719" y1="90741" x2="29896" y2="90370"/>
                        <a14:backgroundMark x1="47396" y1="45926" x2="52917" y2="58889"/>
                        <a14:backgroundMark x1="14896" y1="53796" x2="14115" y2="63148"/>
                        <a14:backgroundMark x1="29115" y1="30093" x2="30885" y2="34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12" t="8510" r="55399" b="8108"/>
          <a:stretch/>
        </p:blipFill>
        <p:spPr>
          <a:xfrm>
            <a:off x="645096" y="1743533"/>
            <a:ext cx="3706412" cy="5114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1594" y="3715823"/>
            <a:ext cx="6825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로봇 팔의 </a:t>
            </a:r>
            <a:r>
              <a:rPr lang="ko-KR" altLang="en-US" sz="3200" dirty="0">
                <a:solidFill>
                  <a:srgbClr val="61B3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독립적인 운동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61595" y="2570475"/>
            <a:ext cx="7102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DOF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많을수록 </a:t>
            </a:r>
            <a:r>
              <a:rPr lang="ko-KR" altLang="en-US" sz="3200" dirty="0">
                <a:solidFill>
                  <a:srgbClr val="61B3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자세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제어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61595" y="4861171"/>
            <a:ext cx="448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61B3E7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3-DOF</a:t>
            </a:r>
            <a:r>
              <a:rPr lang="en-US" altLang="ko-KR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로봇 팔 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79590B-DC6B-2F9F-6161-21982B6FEDBD}"/>
              </a:ext>
            </a:extLst>
          </p:cNvPr>
          <p:cNvSpPr txBox="1"/>
          <p:nvPr/>
        </p:nvSpPr>
        <p:spPr>
          <a:xfrm>
            <a:off x="4761595" y="128186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1B3E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DOF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(Degree of Freedom;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자유도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73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7ADC0-FE91-61B1-27F5-DD79F59C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08151A-E5F2-3A02-8938-925C4394E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78" y="1870579"/>
            <a:ext cx="4592780" cy="258343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8D1A27-5BFC-FDFA-9CB4-AFE5CA40A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943" y="1870580"/>
            <a:ext cx="4592780" cy="258343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EFA3CC-6EBD-98BD-4C4F-7441B739D15C}"/>
              </a:ext>
            </a:extLst>
          </p:cNvPr>
          <p:cNvSpPr txBox="1"/>
          <p:nvPr/>
        </p:nvSpPr>
        <p:spPr>
          <a:xfrm>
            <a:off x="453190" y="4740704"/>
            <a:ext cx="11285620" cy="74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lang="ko-KR" altLang="en-US" sz="32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서보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모터의 회전 각도 기반</a:t>
            </a:r>
            <a:r>
              <a:rPr lang="en-US" altLang="ko-KR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로봇팔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위치 </a:t>
            </a:r>
            <a:r>
              <a:rPr lang="en-US" altLang="ko-KR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</a:t>
            </a:r>
            <a:r>
              <a:rPr lang="ko-KR" altLang="en-US" sz="32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자세 계산</a:t>
            </a:r>
            <a:endParaRPr lang="en-US" altLang="ko-KR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1101" y="956470"/>
            <a:ext cx="348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err="1">
                <a:solidFill>
                  <a:prstClr val="whit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로봇팔</a:t>
            </a:r>
            <a:r>
              <a:rPr lang="ko-KR" altLang="en-US" sz="3600" dirty="0">
                <a:solidFill>
                  <a:prstClr val="whit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제어</a:t>
            </a:r>
            <a:endParaRPr lang="ko-KR" altLang="en-US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389" y="309062"/>
            <a:ext cx="51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HW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Robot Arm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06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9E604-537C-735E-7692-BCC9B32029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390" y="309062"/>
            <a:ext cx="396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선정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36D2B1-14DC-75AC-4AE1-99FF4B3B4383}"/>
              </a:ext>
            </a:extLst>
          </p:cNvPr>
          <p:cNvGrpSpPr/>
          <p:nvPr/>
        </p:nvGrpSpPr>
        <p:grpSpPr>
          <a:xfrm>
            <a:off x="2174402" y="2314115"/>
            <a:ext cx="7843195" cy="2159792"/>
            <a:chOff x="3072452" y="2267430"/>
            <a:chExt cx="6047090" cy="21597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8B90CA-C1DA-AEB2-DEAE-A56B9373A4AD}"/>
                </a:ext>
              </a:extLst>
            </p:cNvPr>
            <p:cNvSpPr txBox="1"/>
            <p:nvPr/>
          </p:nvSpPr>
          <p:spPr>
            <a:xfrm>
              <a:off x="3072452" y="2267430"/>
              <a:ext cx="60470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Edge Device</a:t>
              </a:r>
              <a:r>
                <a:rPr lang="ko-KR" altLang="en-US" sz="3600" b="1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에 적합한 경량 모델</a:t>
              </a:r>
              <a:endParaRPr lang="en-US" altLang="ko-KR" sz="3600" b="1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7EE7C7-1007-935B-3F14-FB7EBF5AEA26}"/>
                </a:ext>
              </a:extLst>
            </p:cNvPr>
            <p:cNvSpPr txBox="1"/>
            <p:nvPr/>
          </p:nvSpPr>
          <p:spPr>
            <a:xfrm>
              <a:off x="4333626" y="3226893"/>
              <a:ext cx="35247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rgbClr val="B7FF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YOLO</a:t>
              </a:r>
              <a:r>
                <a:rPr lang="en-US" altLang="ko-KR" sz="6600" b="1" dirty="0">
                  <a:solidFill>
                    <a:srgbClr val="B7FF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v11n</a:t>
              </a:r>
              <a:endParaRPr lang="ko-KR" altLang="en-US" sz="7200" b="1" dirty="0">
                <a:solidFill>
                  <a:srgbClr val="B7FF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8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B2898-12F0-E31B-5005-215C0D1E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9C6EE93-5A9B-FBA4-6A18-88B5BEAF4A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00DCFC-F4F7-2586-4870-D8066664BE4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r="3333"/>
            <a:stretch/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62D6A91-D504-FCD1-00CA-C3463292ED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EFA3CC-6EBD-98BD-4C4F-7441B739D15C}"/>
              </a:ext>
            </a:extLst>
          </p:cNvPr>
          <p:cNvSpPr txBox="1"/>
          <p:nvPr/>
        </p:nvSpPr>
        <p:spPr>
          <a:xfrm>
            <a:off x="5377420" y="2625157"/>
            <a:ext cx="6547880" cy="160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추론 정확도가</a:t>
            </a:r>
            <a:r>
              <a:rPr lang="en-US" altLang="ko-KR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낮음</a:t>
            </a:r>
            <a:endParaRPr lang="en-US" altLang="ko-KR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너트와 </a:t>
            </a:r>
            <a:r>
              <a:rPr lang="ko-KR" altLang="en-US" sz="32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바운딩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박스의 </a:t>
            </a:r>
            <a:r>
              <a:rPr lang="ko-KR" altLang="en-US" sz="32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이격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발생</a:t>
            </a:r>
            <a:endParaRPr lang="en-US" altLang="ko-KR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7364E0-B4BC-1192-C19D-99B8FFBC4C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30" y="1771648"/>
            <a:ext cx="3322989" cy="331470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7DF156-6AFA-82A7-8DE3-09035519B752}"/>
              </a:ext>
            </a:extLst>
          </p:cNvPr>
          <p:cNvSpPr txBox="1"/>
          <p:nvPr/>
        </p:nvSpPr>
        <p:spPr>
          <a:xfrm>
            <a:off x="370389" y="309062"/>
            <a:ext cx="462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초반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Trouble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36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AFBA9-D2E0-C004-FFAE-B35AFCC9E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8D8A9A6-A058-F4E5-FBEF-5F7035E0AC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8AF7F3-EBD3-AB10-EB9E-E99F8E5B8D4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r="3333"/>
            <a:stretch/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21F7E1-E1AF-E0FB-3326-EA3DB852B8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1C2937B-D655-8DCB-023B-12C3F45950D9}"/>
              </a:ext>
            </a:extLst>
          </p:cNvPr>
          <p:cNvGrpSpPr/>
          <p:nvPr/>
        </p:nvGrpSpPr>
        <p:grpSpPr>
          <a:xfrm>
            <a:off x="6936704" y="1266075"/>
            <a:ext cx="3138884" cy="3834082"/>
            <a:chOff x="6946446" y="1730099"/>
            <a:chExt cx="3129541" cy="382267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53E24A9-FB17-8990-92B8-E435E75C00EC}"/>
                </a:ext>
              </a:extLst>
            </p:cNvPr>
            <p:cNvGrpSpPr/>
            <p:nvPr/>
          </p:nvGrpSpPr>
          <p:grpSpPr>
            <a:xfrm>
              <a:off x="6946446" y="2423219"/>
              <a:ext cx="3129541" cy="3129550"/>
              <a:chOff x="769139" y="2023344"/>
              <a:chExt cx="3883883" cy="388389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CF1B441-D3A1-0A4A-D7E3-FCED9C227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139" y="3965294"/>
                <a:ext cx="1941942" cy="1941942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044F4F8-4EB2-34B0-6B24-A3453A3CE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1082" y="3965295"/>
                <a:ext cx="1941940" cy="194194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C24585F-80CC-0FB7-0EC5-670118EFD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14" t="12295" r="8468" b="11637"/>
              <a:stretch/>
            </p:blipFill>
            <p:spPr>
              <a:xfrm>
                <a:off x="2711079" y="2023344"/>
                <a:ext cx="1941939" cy="194194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CD6DC98-864D-752E-2D60-DAC05555E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139" y="2023349"/>
                <a:ext cx="1941941" cy="194194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7D52A6-6843-EE91-CECB-41DD690B7B2C}"/>
                </a:ext>
              </a:extLst>
            </p:cNvPr>
            <p:cNvSpPr txBox="1"/>
            <p:nvPr/>
          </p:nvSpPr>
          <p:spPr>
            <a:xfrm>
              <a:off x="6946447" y="1730099"/>
              <a:ext cx="31295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이미지 증강</a:t>
              </a:r>
              <a:endPara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456B2E6-EA18-ECFC-79A5-84CDC4F6ACF2}"/>
              </a:ext>
            </a:extLst>
          </p:cNvPr>
          <p:cNvGrpSpPr/>
          <p:nvPr/>
        </p:nvGrpSpPr>
        <p:grpSpPr>
          <a:xfrm>
            <a:off x="2125756" y="1266075"/>
            <a:ext cx="3129542" cy="3834082"/>
            <a:chOff x="2125756" y="1730100"/>
            <a:chExt cx="3129542" cy="38340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A12506-2766-0A2B-C971-E5E6E51EA52A}"/>
                </a:ext>
              </a:extLst>
            </p:cNvPr>
            <p:cNvSpPr txBox="1"/>
            <p:nvPr/>
          </p:nvSpPr>
          <p:spPr>
            <a:xfrm>
              <a:off x="2125756" y="1730100"/>
              <a:ext cx="312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Annotation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수정</a:t>
              </a:r>
              <a:endPara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F59A98B-AFAE-1923-ECA2-88FB10C9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25756" y="2422597"/>
              <a:ext cx="3129541" cy="3141585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3FB100-EC3A-8193-F023-95F423A1B8FF}"/>
              </a:ext>
            </a:extLst>
          </p:cNvPr>
          <p:cNvSpPr txBox="1"/>
          <p:nvPr/>
        </p:nvSpPr>
        <p:spPr>
          <a:xfrm>
            <a:off x="370389" y="309062"/>
            <a:ext cx="462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초반 모델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8E4D29-DDC9-0C88-03ED-02017940833E}"/>
              </a:ext>
            </a:extLst>
          </p:cNvPr>
          <p:cNvSpPr txBox="1"/>
          <p:nvPr/>
        </p:nvSpPr>
        <p:spPr>
          <a:xfrm>
            <a:off x="6328476" y="1791678"/>
            <a:ext cx="489197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Flipping (</a:t>
            </a:r>
            <a:r>
              <a:rPr lang="ko-KR" altLang="en-US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좌우 반전</a:t>
            </a: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Rotating (</a:t>
            </a:r>
            <a:r>
              <a:rPr lang="ko-KR" altLang="en-US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회전</a:t>
            </a: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Cropping (</a:t>
            </a:r>
            <a:r>
              <a:rPr lang="ko-KR" altLang="en-US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자르기</a:t>
            </a: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Fancy PCA (</a:t>
            </a:r>
            <a:r>
              <a:rPr lang="ko-KR" altLang="en-US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주성분 활용 색 변환</a:t>
            </a: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Color Jittering (</a:t>
            </a:r>
            <a:r>
              <a:rPr lang="ko-KR" altLang="en-US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색상 변형</a:t>
            </a:r>
            <a:r>
              <a:rPr lang="en-US" altLang="ko-KR" sz="20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C23FF-6D7F-6345-37CA-246DD584AD16}"/>
              </a:ext>
            </a:extLst>
          </p:cNvPr>
          <p:cNvSpPr txBox="1"/>
          <p:nvPr/>
        </p:nvSpPr>
        <p:spPr>
          <a:xfrm>
            <a:off x="6328475" y="4411045"/>
            <a:ext cx="48919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rgbClr val="B7FF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5400</a:t>
            </a:r>
            <a:r>
              <a:rPr lang="ko-KR" altLang="en-US" sz="4800" dirty="0">
                <a:solidFill>
                  <a:srgbClr val="B7FF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 </a:t>
            </a:r>
            <a:r>
              <a:rPr lang="en-US" altLang="ko-KR" sz="32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Dataset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2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-0.39427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91DF80B-BC7D-C194-8CA8-535BAA80093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"/>
            <a:ext cx="12192001" cy="6858001"/>
            <a:chOff x="0" y="-1"/>
            <a:chExt cx="12192001" cy="6858001"/>
          </a:xfrm>
        </p:grpSpPr>
        <p:pic>
          <p:nvPicPr>
            <p:cNvPr id="3" name="그림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3" b="12563"/>
            <a:stretch/>
          </p:blipFill>
          <p:spPr>
            <a:xfrm>
              <a:off x="0" y="-1"/>
              <a:ext cx="12192001" cy="6858001"/>
            </a:xfrm>
            <a:prstGeom prst="rect">
              <a:avLst/>
            </a:prstGeom>
          </p:spPr>
        </p:pic>
        <p:sp>
          <p:nvSpPr>
            <p:cNvPr id="4" name="직사각형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33555" y="2705725"/>
            <a:ext cx="6724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6981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F84E6-7FA3-F228-029E-A80D60F93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045F2F5-6DBF-9B8F-4C00-6FCD2A82B90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2E0218-7F61-D710-5833-EEE0B6E5CBE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r="3333"/>
            <a:stretch/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46576E1-705A-1B4F-3877-6A41335E992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DC9BCF-3F54-430D-CD50-BEBF4F215B1B}"/>
              </a:ext>
            </a:extLst>
          </p:cNvPr>
          <p:cNvSpPr txBox="1"/>
          <p:nvPr/>
        </p:nvSpPr>
        <p:spPr>
          <a:xfrm>
            <a:off x="370389" y="309062"/>
            <a:ext cx="462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초반 모델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개선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513951-11D7-A747-A379-4584DABB9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30" y="1771648"/>
            <a:ext cx="3322989" cy="331470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B118AE-98AF-9F14-BD0E-A20CAED775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980" y="1771648"/>
            <a:ext cx="3322989" cy="331470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AE608B-93F2-65C8-EC43-BAC2843BA2B5}"/>
              </a:ext>
            </a:extLst>
          </p:cNvPr>
          <p:cNvSpPr txBox="1"/>
          <p:nvPr/>
        </p:nvSpPr>
        <p:spPr>
          <a:xfrm>
            <a:off x="5163127" y="2521058"/>
            <a:ext cx="6914574" cy="198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추론 정확도 </a:t>
            </a:r>
            <a:r>
              <a:rPr lang="en-US" altLang="ko-KR" sz="40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90% </a:t>
            </a:r>
            <a:r>
              <a:rPr lang="ko-KR" altLang="en-US" sz="40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</a:t>
            </a:r>
            <a:r>
              <a:rPr lang="en-US" altLang="ko-KR" sz="40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0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달성</a:t>
            </a:r>
            <a:endParaRPr lang="en-US" altLang="ko-KR" sz="3600" dirty="0">
              <a:solidFill>
                <a:srgbClr val="B7FF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너트와 </a:t>
            </a:r>
            <a:r>
              <a:rPr lang="ko-KR" altLang="en-US" sz="32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바운딩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박스의 </a:t>
            </a:r>
            <a:r>
              <a:rPr lang="ko-KR" altLang="en-US" sz="4000" dirty="0" err="1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이격</a:t>
            </a:r>
            <a:r>
              <a:rPr lang="ko-KR" altLang="en-US" sz="40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제거</a:t>
            </a:r>
            <a:endParaRPr lang="en-US" altLang="ko-KR" sz="3600" dirty="0">
              <a:solidFill>
                <a:srgbClr val="B7FF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8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47123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6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847E-BC41-1CFF-4586-ED48F4365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23BFE3-808B-E2D1-D905-794A78F00D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97067DB-5335-5C7D-E0C0-8A70477DE41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r="3333"/>
            <a:stretch/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93DBA6-960C-2D28-296F-8051DDA926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8B73B5D-7BD8-AEA4-83A5-BEECBB66D0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64" y="1378254"/>
            <a:ext cx="4099013" cy="40956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4FFED4-D8D7-48E6-C2A8-8A28DA79C132}"/>
              </a:ext>
            </a:extLst>
          </p:cNvPr>
          <p:cNvSpPr txBox="1"/>
          <p:nvPr/>
        </p:nvSpPr>
        <p:spPr>
          <a:xfrm>
            <a:off x="370389" y="309062"/>
            <a:ext cx="462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후반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Trouble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3360F-CE47-41FE-6980-F3CAAADD8EFA}"/>
              </a:ext>
            </a:extLst>
          </p:cNvPr>
          <p:cNvSpPr txBox="1"/>
          <p:nvPr/>
        </p:nvSpPr>
        <p:spPr>
          <a:xfrm>
            <a:off x="5644120" y="2625856"/>
            <a:ext cx="57907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카메라 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환경으로 인해 탐지 실패</a:t>
            </a: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너트를 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잘못 판단함</a:t>
            </a:r>
            <a:endParaRPr lang="en-US" altLang="ko-KR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03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D3FBA-BEC4-C2CD-1B80-738EEE02A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00B6383-8FEE-2758-C078-1EEEA66DBF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803F605-06A4-D1AC-4800-5E59BD6323E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r="3333"/>
            <a:stretch/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780AB8F-8B87-B1CB-6D11-16884A32F7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62B07B-AC50-9492-2A1A-884D58550DB1}"/>
              </a:ext>
            </a:extLst>
          </p:cNvPr>
          <p:cNvSpPr txBox="1"/>
          <p:nvPr/>
        </p:nvSpPr>
        <p:spPr>
          <a:xfrm>
            <a:off x="6936704" y="2404052"/>
            <a:ext cx="3129542" cy="145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Blurring (</a:t>
            </a:r>
            <a:r>
              <a:rPr lang="ko-KR" altLang="en-US" sz="24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흐리기</a:t>
            </a:r>
            <a:r>
              <a:rPr lang="en-US" altLang="ko-KR" sz="24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Brightening (</a:t>
            </a:r>
            <a:r>
              <a:rPr lang="ko-KR" altLang="en-US" sz="24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밝기 조정</a:t>
            </a:r>
            <a:r>
              <a:rPr lang="en-US" altLang="ko-KR" sz="24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dirty="0">
              <a:solidFill>
                <a:srgbClr val="B7FF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455C6-5AC9-9631-64C5-C824E9DD0EFD}"/>
              </a:ext>
            </a:extLst>
          </p:cNvPr>
          <p:cNvSpPr txBox="1"/>
          <p:nvPr/>
        </p:nvSpPr>
        <p:spPr>
          <a:xfrm>
            <a:off x="991547" y="2404052"/>
            <a:ext cx="4953611" cy="2937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좌표를 정밀하게 계산</a:t>
            </a:r>
            <a:endParaRPr lang="en-US" altLang="ko-KR" sz="2400" dirty="0">
              <a:solidFill>
                <a:srgbClr val="B7FF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물체의 종류를 정확히 분류</a:t>
            </a:r>
            <a:endParaRPr lang="en-US" altLang="ko-KR" sz="2400" dirty="0">
              <a:solidFill>
                <a:srgbClr val="B7FF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 err="1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바운딩</a:t>
            </a:r>
            <a:r>
              <a:rPr lang="ko-KR" altLang="en-US" sz="2400" dirty="0">
                <a:solidFill>
                  <a:srgbClr val="B7FF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박스의 위치와 크기 예측</a:t>
            </a:r>
            <a:endParaRPr lang="en-US" altLang="ko-KR" sz="2400" dirty="0">
              <a:solidFill>
                <a:srgbClr val="B7FF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가지에 영향을 주는 설정 값을 높임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2F6E1F-27B0-AF0E-A2FD-0A8E87DF516C}"/>
              </a:ext>
            </a:extLst>
          </p:cNvPr>
          <p:cNvSpPr txBox="1"/>
          <p:nvPr/>
        </p:nvSpPr>
        <p:spPr>
          <a:xfrm>
            <a:off x="370389" y="309062"/>
            <a:ext cx="462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후반 모델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64D4-0543-262C-C279-ABFFE498FD56}"/>
              </a:ext>
            </a:extLst>
          </p:cNvPr>
          <p:cNvSpPr txBox="1"/>
          <p:nvPr/>
        </p:nvSpPr>
        <p:spPr>
          <a:xfrm>
            <a:off x="6292927" y="1599487"/>
            <a:ext cx="4417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이미지 증강 방식 추가</a:t>
            </a:r>
            <a:endParaRPr lang="en-US" altLang="ko-KR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01117-F9CE-81F2-BD49-07615BFA28EB}"/>
              </a:ext>
            </a:extLst>
          </p:cNvPr>
          <p:cNvSpPr txBox="1"/>
          <p:nvPr/>
        </p:nvSpPr>
        <p:spPr>
          <a:xfrm>
            <a:off x="1154534" y="1599487"/>
            <a:ext cx="462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Hyper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Parameter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조정</a:t>
            </a:r>
            <a:endParaRPr lang="en-US" altLang="ko-KR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4AD502-8CFC-0321-B705-282D6FD3D115}"/>
              </a:ext>
            </a:extLst>
          </p:cNvPr>
          <p:cNvCxnSpPr>
            <a:cxnSpLocks/>
          </p:cNvCxnSpPr>
          <p:nvPr/>
        </p:nvCxnSpPr>
        <p:spPr>
          <a:xfrm>
            <a:off x="883124" y="2404052"/>
            <a:ext cx="10425753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4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4FC65-90D5-B2CE-51B4-2165930A7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A0D7FFD-7464-2E66-D771-B73E2C3F21A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7C8FEF-F366-DD11-BD79-E88D10437D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r="3333"/>
            <a:stretch/>
          </p:blipFill>
          <p:spPr>
            <a:xfrm>
              <a:off x="0" y="1"/>
              <a:ext cx="12192000" cy="685799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9155-2535-B7FC-8B1D-C00E584D3F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456AEB4-E437-38FB-DE13-87285F5C67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6" y="1378255"/>
            <a:ext cx="4099013" cy="409564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79702-1100-7B6F-40E3-15340C9F6F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83" y="1378255"/>
            <a:ext cx="4099013" cy="40956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073EE-BC3B-0081-F953-3B69F6A95035}"/>
              </a:ext>
            </a:extLst>
          </p:cNvPr>
          <p:cNvSpPr txBox="1"/>
          <p:nvPr/>
        </p:nvSpPr>
        <p:spPr>
          <a:xfrm>
            <a:off x="6250640" y="2432791"/>
            <a:ext cx="5268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카메라 환경 </a:t>
            </a:r>
            <a:r>
              <a:rPr lang="ko-KR" altLang="en-US" sz="40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적응 완료</a:t>
            </a:r>
            <a:endParaRPr lang="ko-KR" altLang="en-US" sz="3600" dirty="0">
              <a:solidFill>
                <a:srgbClr val="B7FF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514350" indent="-514350">
              <a:lnSpc>
                <a:spcPct val="250000"/>
              </a:lnSpc>
              <a:buAutoNum type="arabicPeriod"/>
            </a:pPr>
            <a:r>
              <a:rPr lang="ko-KR" altLang="en-US" sz="32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너트를 </a:t>
            </a:r>
            <a:r>
              <a:rPr lang="ko-KR" altLang="en-US" sz="40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제대로 판단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</a:t>
            </a:r>
            <a:endParaRPr lang="en-US" altLang="ko-KR" sz="3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CC726-044A-B793-C526-778C274A1A92}"/>
              </a:ext>
            </a:extLst>
          </p:cNvPr>
          <p:cNvSpPr txBox="1"/>
          <p:nvPr/>
        </p:nvSpPr>
        <p:spPr>
          <a:xfrm>
            <a:off x="370389" y="309062"/>
            <a:ext cx="462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후반 모델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개선 결과</a:t>
            </a:r>
          </a:p>
        </p:txBody>
      </p:sp>
    </p:spTree>
    <p:extLst>
      <p:ext uri="{BB962C8B-B14F-4D97-AF65-F5344CB8AC3E}">
        <p14:creationId xmlns:p14="http://schemas.microsoft.com/office/powerpoint/2010/main" val="1990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43125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67E76-EA3B-ADC7-6646-D5C44E73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197"/>
              </p:ext>
            </p:extLst>
          </p:nvPr>
        </p:nvGraphicFramePr>
        <p:xfrm>
          <a:off x="2385582" y="1957454"/>
          <a:ext cx="3591318" cy="359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06">
                  <a:extLst>
                    <a:ext uri="{9D8B030D-6E8A-4147-A177-3AD203B41FA5}">
                      <a16:colId xmlns:a16="http://schemas.microsoft.com/office/drawing/2014/main" val="1615551779"/>
                    </a:ext>
                  </a:extLst>
                </a:gridCol>
                <a:gridCol w="1197106">
                  <a:extLst>
                    <a:ext uri="{9D8B030D-6E8A-4147-A177-3AD203B41FA5}">
                      <a16:colId xmlns:a16="http://schemas.microsoft.com/office/drawing/2014/main" val="181602257"/>
                    </a:ext>
                  </a:extLst>
                </a:gridCol>
                <a:gridCol w="1197106">
                  <a:extLst>
                    <a:ext uri="{9D8B030D-6E8A-4147-A177-3AD203B41FA5}">
                      <a16:colId xmlns:a16="http://schemas.microsoft.com/office/drawing/2014/main" val="1258709794"/>
                    </a:ext>
                  </a:extLst>
                </a:gridCol>
              </a:tblGrid>
              <a:tr h="11971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0.95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1355" marR="101355" marT="50677" marB="5067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1355" marR="101355" marT="50677" marB="5067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1355" marR="101355" marT="50677" marB="5067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351875"/>
                  </a:ext>
                </a:extLst>
              </a:tr>
              <a:tr h="119710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1355" marR="101355" marT="50677" marB="5067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0.98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1355" marR="101355" marT="50677" marB="5067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1355" marR="101355" marT="50677" marB="5067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41382"/>
                  </a:ext>
                </a:extLst>
              </a:tr>
              <a:tr h="119710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1355" marR="101355" marT="50677" marB="5067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1355" marR="101355" marT="50677" marB="5067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0.99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01355" marR="101355" marT="50677" marB="50677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49246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33970" y="1168466"/>
            <a:ext cx="5638227" cy="5125162"/>
            <a:chOff x="1688447" y="1355502"/>
            <a:chExt cx="5638227" cy="51251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D0129F-0FFE-4473-E70E-DDE63C8D06FB}"/>
                </a:ext>
              </a:extLst>
            </p:cNvPr>
            <p:cNvSpPr txBox="1"/>
            <p:nvPr/>
          </p:nvSpPr>
          <p:spPr>
            <a:xfrm>
              <a:off x="3280583" y="1355502"/>
              <a:ext cx="4046091" cy="402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Confusion Matrix Normalized</a:t>
              </a:r>
              <a:endParaRPr lang="ko-KR" altLang="en-US" sz="20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3540059" y="5840560"/>
              <a:ext cx="3527199" cy="307777"/>
              <a:chOff x="3936000" y="6112564"/>
              <a:chExt cx="3240052" cy="28272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096104" y="6112564"/>
                <a:ext cx="1079948" cy="282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파단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016052" y="6112564"/>
                <a:ext cx="1079948" cy="282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재사용 가능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936000" y="6112564"/>
                <a:ext cx="1079948" cy="282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정상</a:t>
                </a:r>
                <a:endParaRPr lang="ko-KR" altLang="en-US" sz="14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073450" y="2218877"/>
              <a:ext cx="400110" cy="3527142"/>
              <a:chOff x="3507376" y="1673819"/>
              <a:chExt cx="367537" cy="324000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507376" y="3833820"/>
                <a:ext cx="367537" cy="1080000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파 단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507376" y="2631544"/>
                <a:ext cx="367537" cy="1324551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재사용  가능</a:t>
                </a:r>
                <a:endParaRPr lang="ko-KR" altLang="en-US" sz="14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507376" y="1673819"/>
                <a:ext cx="367537" cy="1080000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bg1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정 상</a:t>
                </a:r>
                <a:endParaRPr lang="ko-KR" altLang="en-US" sz="14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D0129F-0FFE-4473-E70E-DDE63C8D06FB}"/>
                </a:ext>
              </a:extLst>
            </p:cNvPr>
            <p:cNvSpPr txBox="1"/>
            <p:nvPr/>
          </p:nvSpPr>
          <p:spPr>
            <a:xfrm>
              <a:off x="1688447" y="3814922"/>
              <a:ext cx="1428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Predicted</a:t>
              </a:r>
              <a:endPara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D0129F-0FFE-4473-E70E-DDE63C8D06FB}"/>
                </a:ext>
              </a:extLst>
            </p:cNvPr>
            <p:cNvSpPr txBox="1"/>
            <p:nvPr/>
          </p:nvSpPr>
          <p:spPr>
            <a:xfrm>
              <a:off x="4589511" y="6142110"/>
              <a:ext cx="1428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True</a:t>
              </a:r>
              <a:endParaRPr lang="ko-KR" altLang="en-US" sz="16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54AEE9-87DD-583C-EFFA-0D07423ACDCC}"/>
              </a:ext>
            </a:extLst>
          </p:cNvPr>
          <p:cNvSpPr txBox="1"/>
          <p:nvPr/>
        </p:nvSpPr>
        <p:spPr>
          <a:xfrm>
            <a:off x="370389" y="309062"/>
            <a:ext cx="462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결과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1FF886-FDD6-59A0-A1A6-6B8F34C1107A}"/>
              </a:ext>
            </a:extLst>
          </p:cNvPr>
          <p:cNvGrpSpPr/>
          <p:nvPr/>
        </p:nvGrpSpPr>
        <p:grpSpPr>
          <a:xfrm>
            <a:off x="6496285" y="2487546"/>
            <a:ext cx="4197927" cy="1882908"/>
            <a:chOff x="7211290" y="2657961"/>
            <a:chExt cx="4197927" cy="1577284"/>
          </a:xfrm>
        </p:grpSpPr>
        <p:sp>
          <p:nvSpPr>
            <p:cNvPr id="14" name="직사각형 13"/>
            <p:cNvSpPr/>
            <p:nvPr/>
          </p:nvSpPr>
          <p:spPr>
            <a:xfrm>
              <a:off x="7211290" y="2657961"/>
              <a:ext cx="41979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 상태 탐지 정확도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EEA733-2E31-96EB-3320-3D748536EF0D}"/>
                </a:ext>
              </a:extLst>
            </p:cNvPr>
            <p:cNvSpPr txBox="1"/>
            <p:nvPr/>
          </p:nvSpPr>
          <p:spPr>
            <a:xfrm>
              <a:off x="7211290" y="3461785"/>
              <a:ext cx="4197926" cy="7734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7FF00"/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95% </a:t>
              </a:r>
              <a:r>
                <a:rPr kumimoji="0" lang="ko-KR" altLang="en-US" sz="5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B7FF00"/>
                  </a:solidFill>
                  <a:effectLst/>
                  <a:uLnTx/>
                  <a:uFillTx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이상 </a:t>
              </a:r>
              <a:r>
                <a:rPr kumimoji="0" lang="ko-KR" alt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달성</a:t>
              </a:r>
              <a:endPara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628412" y="4238724"/>
            <a:ext cx="1485899" cy="1447284"/>
          </a:xfrm>
          <a:prstGeom prst="rect">
            <a:avLst/>
          </a:prstGeom>
          <a:noFill/>
          <a:ln w="57150">
            <a:solidFill>
              <a:srgbClr val="B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EA733-2E31-96EB-3320-3D748536EF0D}"/>
              </a:ext>
            </a:extLst>
          </p:cNvPr>
          <p:cNvSpPr txBox="1"/>
          <p:nvPr/>
        </p:nvSpPr>
        <p:spPr>
          <a:xfrm>
            <a:off x="6496284" y="2967335"/>
            <a:ext cx="41979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7FF00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99% 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B7FF00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598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D9D6E6-BC6B-B0B9-2B57-F1647E34F59F}"/>
              </a:ext>
            </a:extLst>
          </p:cNvPr>
          <p:cNvSpPr txBox="1"/>
          <p:nvPr/>
        </p:nvSpPr>
        <p:spPr>
          <a:xfrm>
            <a:off x="370390" y="309062"/>
            <a:ext cx="3264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Network 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B2088C-1F4B-3DD2-1D96-965DB132BFCE}"/>
              </a:ext>
            </a:extLst>
          </p:cNvPr>
          <p:cNvGrpSpPr/>
          <p:nvPr/>
        </p:nvGrpSpPr>
        <p:grpSpPr>
          <a:xfrm>
            <a:off x="2597962" y="2281922"/>
            <a:ext cx="6996077" cy="3485417"/>
            <a:chOff x="2399397" y="1117756"/>
            <a:chExt cx="7816598" cy="389419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88EF329-1317-2BBD-D307-A26FF9366B91}"/>
                </a:ext>
              </a:extLst>
            </p:cNvPr>
            <p:cNvSpPr/>
            <p:nvPr/>
          </p:nvSpPr>
          <p:spPr>
            <a:xfrm>
              <a:off x="6544540" y="2287463"/>
              <a:ext cx="1558636" cy="155863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backend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D2B8DF1-11D1-DD27-33EB-FCFE311DCE04}"/>
                </a:ext>
              </a:extLst>
            </p:cNvPr>
            <p:cNvSpPr/>
            <p:nvPr/>
          </p:nvSpPr>
          <p:spPr>
            <a:xfrm>
              <a:off x="4431721" y="2287463"/>
              <a:ext cx="1558636" cy="155863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Raspberry-Pi</a:t>
              </a:r>
              <a:endPara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43E7561-5B08-E68E-9A32-1943AF028A16}"/>
                </a:ext>
              </a:extLst>
            </p:cNvPr>
            <p:cNvSpPr/>
            <p:nvPr/>
          </p:nvSpPr>
          <p:spPr>
            <a:xfrm>
              <a:off x="8657359" y="2287463"/>
              <a:ext cx="1558636" cy="155863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Frontend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47CEC0E-18FD-F888-82B6-AD86F21F64FD}"/>
                </a:ext>
              </a:extLst>
            </p:cNvPr>
            <p:cNvSpPr/>
            <p:nvPr/>
          </p:nvSpPr>
          <p:spPr>
            <a:xfrm>
              <a:off x="2399397" y="1117756"/>
              <a:ext cx="1235055" cy="123505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Arduino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7EE7B61-C916-1F13-A794-4F29980BE769}"/>
                </a:ext>
              </a:extLst>
            </p:cNvPr>
            <p:cNvSpPr/>
            <p:nvPr/>
          </p:nvSpPr>
          <p:spPr>
            <a:xfrm>
              <a:off x="2399397" y="2449253"/>
              <a:ext cx="1235055" cy="123505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Arduino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466E8D9-F398-60D4-A3D7-B094B51267BE}"/>
                </a:ext>
              </a:extLst>
            </p:cNvPr>
            <p:cNvSpPr/>
            <p:nvPr/>
          </p:nvSpPr>
          <p:spPr>
            <a:xfrm>
              <a:off x="2399397" y="3776898"/>
              <a:ext cx="1235055" cy="123505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Arduino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F8F1640-CDB0-233A-8CAE-21BCDA9D7501}"/>
                </a:ext>
              </a:extLst>
            </p:cNvPr>
            <p:cNvCxnSpPr>
              <a:cxnSpLocks/>
              <a:stCxn id="9" idx="6"/>
              <a:endCxn id="7" idx="1"/>
            </p:cNvCxnSpPr>
            <p:nvPr/>
          </p:nvCxnSpPr>
          <p:spPr>
            <a:xfrm>
              <a:off x="3634452" y="1735284"/>
              <a:ext cx="1025526" cy="780437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CBFF757-0242-80D0-B3F6-3F84D636770B}"/>
                </a:ext>
              </a:extLst>
            </p:cNvPr>
            <p:cNvCxnSpPr>
              <a:stCxn id="10" idx="6"/>
              <a:endCxn id="7" idx="2"/>
            </p:cNvCxnSpPr>
            <p:nvPr/>
          </p:nvCxnSpPr>
          <p:spPr>
            <a:xfrm>
              <a:off x="3634452" y="3066781"/>
              <a:ext cx="797269" cy="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1D0F738-3D3C-850C-361A-9E2082F9EC69}"/>
                </a:ext>
              </a:extLst>
            </p:cNvPr>
            <p:cNvCxnSpPr>
              <a:cxnSpLocks/>
              <a:stCxn id="11" idx="6"/>
              <a:endCxn id="7" idx="3"/>
            </p:cNvCxnSpPr>
            <p:nvPr/>
          </p:nvCxnSpPr>
          <p:spPr>
            <a:xfrm flipV="1">
              <a:off x="3634452" y="3617842"/>
              <a:ext cx="1025526" cy="776584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E07F73-B317-C67C-F279-83A053E36B41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5990357" y="3066781"/>
              <a:ext cx="554183" cy="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1E19FC8-499A-43AB-A242-792D5D5CDE7E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8103176" y="3066781"/>
              <a:ext cx="554183" cy="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4429C01-4E15-9A09-7BB7-F65094CBD1DF}"/>
              </a:ext>
            </a:extLst>
          </p:cNvPr>
          <p:cNvSpPr txBox="1"/>
          <p:nvPr/>
        </p:nvSpPr>
        <p:spPr>
          <a:xfrm>
            <a:off x="1769016" y="1295492"/>
            <a:ext cx="8653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FF9B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Serial,</a:t>
            </a:r>
            <a:r>
              <a:rPr lang="ko-KR" altLang="en-US" sz="3200" dirty="0">
                <a:solidFill>
                  <a:srgbClr val="FF9B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dirty="0">
                <a:solidFill>
                  <a:srgbClr val="FF9B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HTTP</a:t>
            </a:r>
            <a:r>
              <a:rPr lang="ko-KR" altLang="en-US" sz="3200" dirty="0">
                <a:solidFill>
                  <a:srgbClr val="FF9B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200" dirty="0">
                <a:solidFill>
                  <a:srgbClr val="FF9B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SSE</a:t>
            </a:r>
            <a:r>
              <a:rPr lang="ko-KR" altLang="en-US" sz="3200" dirty="0">
                <a:solidFill>
                  <a:srgbClr val="FF9B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통신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이용한 트리형 방식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1245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AE345C-AAEA-5C71-22A5-20350A49E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DA0A26-0993-FBB0-DEEF-19519AADA97D}"/>
              </a:ext>
            </a:extLst>
          </p:cNvPr>
          <p:cNvSpPr txBox="1"/>
          <p:nvPr/>
        </p:nvSpPr>
        <p:spPr>
          <a:xfrm>
            <a:off x="370389" y="309062"/>
            <a:ext cx="4305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Network 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방식의 문제점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52632-667E-1A42-ECC1-D56F254B10D1}"/>
              </a:ext>
            </a:extLst>
          </p:cNvPr>
          <p:cNvSpPr txBox="1"/>
          <p:nvPr/>
        </p:nvSpPr>
        <p:spPr>
          <a:xfrm>
            <a:off x="1893744" y="1263172"/>
            <a:ext cx="312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Serial </a:t>
            </a:r>
            <a:r>
              <a:rPr lang="ko-KR" altLang="en-US" sz="3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통신</a:t>
            </a:r>
            <a:endParaRPr lang="en-US" altLang="ko-KR" sz="3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8FABC-FB2F-51DE-EB81-4F84A3F5568B}"/>
              </a:ext>
            </a:extLst>
          </p:cNvPr>
          <p:cNvSpPr txBox="1"/>
          <p:nvPr/>
        </p:nvSpPr>
        <p:spPr>
          <a:xfrm>
            <a:off x="6403402" y="1263172"/>
            <a:ext cx="373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HTTP SSE </a:t>
            </a:r>
            <a:r>
              <a:rPr lang="ko-KR" altLang="en-US" sz="3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통신</a:t>
            </a:r>
            <a:endParaRPr lang="en-US" altLang="ko-KR" sz="3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9DE1820-BA3E-0C21-B95B-F1A9D11F9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526421"/>
              </p:ext>
            </p:extLst>
          </p:nvPr>
        </p:nvGraphicFramePr>
        <p:xfrm>
          <a:off x="1474535" y="2153758"/>
          <a:ext cx="3967956" cy="1432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3978">
                  <a:extLst>
                    <a:ext uri="{9D8B030D-6E8A-4147-A177-3AD203B41FA5}">
                      <a16:colId xmlns:a16="http://schemas.microsoft.com/office/drawing/2014/main" val="172699606"/>
                    </a:ext>
                  </a:extLst>
                </a:gridCol>
                <a:gridCol w="1983978">
                  <a:extLst>
                    <a:ext uri="{9D8B030D-6E8A-4147-A177-3AD203B41FA5}">
                      <a16:colId xmlns:a16="http://schemas.microsoft.com/office/drawing/2014/main" val="3915900378"/>
                    </a:ext>
                  </a:extLst>
                </a:gridCol>
              </a:tblGrid>
              <a:tr h="716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라즈베리파이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아두이노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753826"/>
                  </a:ext>
                </a:extLst>
              </a:tr>
              <a:tr h="716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9B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3.3V</a:t>
                      </a:r>
                      <a:endParaRPr lang="ko-KR" altLang="en-US" sz="2800" dirty="0">
                        <a:solidFill>
                          <a:srgbClr val="FF9B00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9B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5V</a:t>
                      </a:r>
                      <a:endParaRPr lang="ko-KR" altLang="en-US" sz="2800" dirty="0">
                        <a:solidFill>
                          <a:srgbClr val="FF9B00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98854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BCDDED-E9EE-F883-6A6A-BB7D9575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22322"/>
              </p:ext>
            </p:extLst>
          </p:nvPr>
        </p:nvGraphicFramePr>
        <p:xfrm>
          <a:off x="6285485" y="2153758"/>
          <a:ext cx="3967956" cy="1432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3978">
                  <a:extLst>
                    <a:ext uri="{9D8B030D-6E8A-4147-A177-3AD203B41FA5}">
                      <a16:colId xmlns:a16="http://schemas.microsoft.com/office/drawing/2014/main" val="172699606"/>
                    </a:ext>
                  </a:extLst>
                </a:gridCol>
                <a:gridCol w="1983978">
                  <a:extLst>
                    <a:ext uri="{9D8B030D-6E8A-4147-A177-3AD203B41FA5}">
                      <a16:colId xmlns:a16="http://schemas.microsoft.com/office/drawing/2014/main" val="3915900378"/>
                    </a:ext>
                  </a:extLst>
                </a:gridCol>
              </a:tblGrid>
              <a:tr h="716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통신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업데이트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753826"/>
                  </a:ext>
                </a:extLst>
              </a:tr>
              <a:tr h="716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rgbClr val="FF9B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단방향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rgbClr val="FF9B00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느림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98854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2FADA2-6D23-7FC6-D8C0-E0F0C3BE9457}"/>
              </a:ext>
            </a:extLst>
          </p:cNvPr>
          <p:cNvGrpSpPr/>
          <p:nvPr/>
        </p:nvGrpSpPr>
        <p:grpSpPr>
          <a:xfrm>
            <a:off x="1474535" y="4075188"/>
            <a:ext cx="8778906" cy="1514483"/>
            <a:chOff x="1706547" y="4281055"/>
            <a:chExt cx="8778906" cy="1514483"/>
          </a:xfrm>
        </p:grpSpPr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7190E555-BBB7-747F-176E-8DA843E7D213}"/>
                </a:ext>
              </a:extLst>
            </p:cNvPr>
            <p:cNvSpPr/>
            <p:nvPr/>
          </p:nvSpPr>
          <p:spPr>
            <a:xfrm>
              <a:off x="3404775" y="4281055"/>
              <a:ext cx="571500" cy="540327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988D4D81-C80A-9E24-C3A0-64ABD888832A}"/>
                </a:ext>
              </a:extLst>
            </p:cNvPr>
            <p:cNvSpPr/>
            <p:nvPr/>
          </p:nvSpPr>
          <p:spPr>
            <a:xfrm>
              <a:off x="8215727" y="4281055"/>
              <a:ext cx="571500" cy="540327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77170F-1628-8497-0AE3-3C1118F70884}"/>
                </a:ext>
              </a:extLst>
            </p:cNvPr>
            <p:cNvSpPr txBox="1"/>
            <p:nvPr/>
          </p:nvSpPr>
          <p:spPr>
            <a:xfrm>
              <a:off x="1706547" y="5210763"/>
              <a:ext cx="39679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안정성 문제</a:t>
              </a:r>
              <a:endPara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0DA7CF-BC48-604C-70DC-04FC96AF3057}"/>
                </a:ext>
              </a:extLst>
            </p:cNvPr>
            <p:cNvSpPr txBox="1"/>
            <p:nvPr/>
          </p:nvSpPr>
          <p:spPr>
            <a:xfrm>
              <a:off x="6517497" y="5210763"/>
              <a:ext cx="39679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>
                      <a:lumMod val="9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성능 저하</a:t>
              </a:r>
              <a:endPara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97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390" y="309062"/>
            <a:ext cx="3264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Network |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MQTT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48000" y="3742305"/>
            <a:ext cx="6096000" cy="1508106"/>
            <a:chOff x="3047998" y="1133890"/>
            <a:chExt cx="6096000" cy="1508106"/>
          </a:xfrm>
        </p:grpSpPr>
        <p:sp>
          <p:nvSpPr>
            <p:cNvPr id="5" name="TextBox 4"/>
            <p:cNvSpPr txBox="1"/>
            <p:nvPr/>
          </p:nvSpPr>
          <p:spPr>
            <a:xfrm>
              <a:off x="4311568" y="1133890"/>
              <a:ext cx="35688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rgbClr val="FF9B00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MQTT</a:t>
              </a:r>
              <a:endParaRPr lang="ko-KR" altLang="en-US" sz="8000" b="1" dirty="0">
                <a:solidFill>
                  <a:srgbClr val="FF9B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4A1749-4766-A2B2-2E96-5DC0E147CC82}"/>
                </a:ext>
              </a:extLst>
            </p:cNvPr>
            <p:cNvSpPr txBox="1"/>
            <p:nvPr/>
          </p:nvSpPr>
          <p:spPr>
            <a:xfrm>
              <a:off x="3047998" y="2241886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0" i="0" dirty="0">
                  <a:solidFill>
                    <a:srgbClr val="BFBFBF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Message Queuing Telemetry Transport</a:t>
              </a:r>
              <a:endPara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28C308-869D-F4E2-43BF-5902FBE1E73C}"/>
              </a:ext>
            </a:extLst>
          </p:cNvPr>
          <p:cNvGrpSpPr/>
          <p:nvPr/>
        </p:nvGrpSpPr>
        <p:grpSpPr>
          <a:xfrm>
            <a:off x="2003603" y="1730363"/>
            <a:ext cx="8184794" cy="584775"/>
            <a:chOff x="2003603" y="1980239"/>
            <a:chExt cx="8184794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C6641D-DB44-D852-B9A2-FB9EA414C50D}"/>
                </a:ext>
              </a:extLst>
            </p:cNvPr>
            <p:cNvSpPr txBox="1"/>
            <p:nvPr/>
          </p:nvSpPr>
          <p:spPr>
            <a:xfrm>
              <a:off x="4860732" y="1980239"/>
              <a:ext cx="247053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32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저대역폭</a:t>
              </a:r>
              <a:r>
                <a:rPr kumimoji="0" lang="ko-KR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지원</a:t>
              </a:r>
              <a:endPara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ED86E-E878-4A3E-9895-0C784C05BA95}"/>
                </a:ext>
              </a:extLst>
            </p:cNvPr>
            <p:cNvSpPr txBox="1"/>
            <p:nvPr/>
          </p:nvSpPr>
          <p:spPr>
            <a:xfrm>
              <a:off x="2003603" y="1980239"/>
              <a:ext cx="247053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높은 확장성</a:t>
              </a:r>
              <a:endPara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5FAF16-632F-17E8-8F40-8F3FE7EF2AC3}"/>
                </a:ext>
              </a:extLst>
            </p:cNvPr>
            <p:cNvSpPr txBox="1"/>
            <p:nvPr/>
          </p:nvSpPr>
          <p:spPr>
            <a:xfrm>
              <a:off x="7717864" y="1980239"/>
              <a:ext cx="247053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빠른 속도</a:t>
              </a:r>
              <a:endPara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0" name="화살표: 아래쪽 13">
            <a:extLst>
              <a:ext uri="{FF2B5EF4-FFF2-40B4-BE49-F238E27FC236}">
                <a16:creationId xmlns:a16="http://schemas.microsoft.com/office/drawing/2014/main" id="{FE88E3B9-7646-0C34-BC4A-A7FBBBF69D83}"/>
              </a:ext>
            </a:extLst>
          </p:cNvPr>
          <p:cNvSpPr/>
          <p:nvPr/>
        </p:nvSpPr>
        <p:spPr>
          <a:xfrm>
            <a:off x="5651996" y="2731879"/>
            <a:ext cx="888007" cy="839570"/>
          </a:xfrm>
          <a:prstGeom prst="downArrow">
            <a:avLst/>
          </a:prstGeom>
          <a:noFill/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E198F-5196-BDF9-1BF7-1F8E8816E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2FCD05-9E8E-89EE-56C2-461176725AB9}"/>
              </a:ext>
            </a:extLst>
          </p:cNvPr>
          <p:cNvSpPr txBox="1"/>
          <p:nvPr/>
        </p:nvSpPr>
        <p:spPr>
          <a:xfrm>
            <a:off x="370389" y="309062"/>
            <a:ext cx="349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Network 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BE42C8-7A64-719F-5688-CCDAAAE72C06}"/>
              </a:ext>
            </a:extLst>
          </p:cNvPr>
          <p:cNvGrpSpPr/>
          <p:nvPr/>
        </p:nvGrpSpPr>
        <p:grpSpPr>
          <a:xfrm>
            <a:off x="1065701" y="986518"/>
            <a:ext cx="4525332" cy="4587378"/>
            <a:chOff x="2851796" y="1137036"/>
            <a:chExt cx="4525332" cy="458737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CFEB3E5-2F1E-F137-2DC5-CB4AB87646E9}"/>
                </a:ext>
              </a:extLst>
            </p:cNvPr>
            <p:cNvSpPr/>
            <p:nvPr/>
          </p:nvSpPr>
          <p:spPr>
            <a:xfrm>
              <a:off x="4416950" y="2733213"/>
              <a:ext cx="1395024" cy="1395024"/>
            </a:xfrm>
            <a:prstGeom prst="ellipse">
              <a:avLst/>
            </a:prstGeom>
            <a:noFill/>
            <a:ln w="19050">
              <a:solidFill>
                <a:srgbClr val="FF9B00"/>
              </a:solidFill>
            </a:ln>
            <a:effectLst>
              <a:glow rad="139700">
                <a:srgbClr val="FF9B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100" dirty="0">
                  <a:solidFill>
                    <a:srgbClr val="FF9B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MQTT</a:t>
              </a:r>
            </a:p>
            <a:p>
              <a:pPr algn="ctr"/>
              <a:r>
                <a:rPr lang="en-US" altLang="ko-KR" sz="1100" dirty="0">
                  <a:solidFill>
                    <a:srgbClr val="FF9B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Broker</a:t>
              </a:r>
            </a:p>
            <a:p>
              <a:pPr algn="ctr"/>
              <a:r>
                <a:rPr lang="en-US" altLang="ko-KR" sz="1100" dirty="0">
                  <a:solidFill>
                    <a:srgbClr val="FF9B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en-US" altLang="ko-KR" sz="1100" dirty="0" err="1">
                  <a:solidFill>
                    <a:srgbClr val="FF9B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Mosquitto</a:t>
              </a:r>
              <a:r>
                <a:rPr lang="en-US" altLang="ko-KR" sz="1100" dirty="0">
                  <a:solidFill>
                    <a:srgbClr val="FF9B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100" dirty="0">
                <a:solidFill>
                  <a:srgbClr val="FF9B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FE492E3-E974-8A45-93A4-AF79CD41437A}"/>
                </a:ext>
              </a:extLst>
            </p:cNvPr>
            <p:cNvSpPr/>
            <p:nvPr/>
          </p:nvSpPr>
          <p:spPr>
            <a:xfrm>
              <a:off x="4489352" y="1137036"/>
              <a:ext cx="1250216" cy="12502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Raspberry</a:t>
              </a:r>
            </a:p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Pi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4BB4FAC-68D2-A5FA-2F4A-328292A80D1A}"/>
                </a:ext>
              </a:extLst>
            </p:cNvPr>
            <p:cNvCxnSpPr>
              <a:cxnSpLocks/>
              <a:stCxn id="10" idx="4"/>
              <a:endCxn id="8" idx="0"/>
            </p:cNvCxnSpPr>
            <p:nvPr/>
          </p:nvCxnSpPr>
          <p:spPr>
            <a:xfrm>
              <a:off x="5114460" y="2387252"/>
              <a:ext cx="2" cy="345961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09D9E70-D173-9EDE-7178-4E1891A24271}"/>
                </a:ext>
              </a:extLst>
            </p:cNvPr>
            <p:cNvCxnSpPr>
              <a:cxnSpLocks/>
              <a:stCxn id="34" idx="6"/>
              <a:endCxn id="8" idx="2"/>
            </p:cNvCxnSpPr>
            <p:nvPr/>
          </p:nvCxnSpPr>
          <p:spPr>
            <a:xfrm>
              <a:off x="4102012" y="3429000"/>
              <a:ext cx="314938" cy="1725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9B11060-180C-049A-A868-C1C3B020953E}"/>
                </a:ext>
              </a:extLst>
            </p:cNvPr>
            <p:cNvCxnSpPr>
              <a:cxnSpLocks/>
              <a:stCxn id="37" idx="0"/>
              <a:endCxn id="8" idx="4"/>
            </p:cNvCxnSpPr>
            <p:nvPr/>
          </p:nvCxnSpPr>
          <p:spPr>
            <a:xfrm flipV="1">
              <a:off x="5109527" y="4128237"/>
              <a:ext cx="4935" cy="345961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3E0BDAC-7759-4DE9-0953-6340EE7EFFD1}"/>
                </a:ext>
              </a:extLst>
            </p:cNvPr>
            <p:cNvCxnSpPr>
              <a:cxnSpLocks/>
              <a:stCxn id="32" idx="2"/>
              <a:endCxn id="8" idx="6"/>
            </p:cNvCxnSpPr>
            <p:nvPr/>
          </p:nvCxnSpPr>
          <p:spPr>
            <a:xfrm flipH="1">
              <a:off x="5811974" y="3429000"/>
              <a:ext cx="314938" cy="1725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4BD0D1B-ABBB-854D-9A99-CE3825338774}"/>
                </a:ext>
              </a:extLst>
            </p:cNvPr>
            <p:cNvSpPr/>
            <p:nvPr/>
          </p:nvSpPr>
          <p:spPr>
            <a:xfrm>
              <a:off x="6126912" y="2803892"/>
              <a:ext cx="1250216" cy="12502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Frontend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F8ED123-4CCE-A091-A74D-F5BC54092576}"/>
                </a:ext>
              </a:extLst>
            </p:cNvPr>
            <p:cNvSpPr/>
            <p:nvPr/>
          </p:nvSpPr>
          <p:spPr>
            <a:xfrm>
              <a:off x="2851796" y="2803892"/>
              <a:ext cx="1250216" cy="12502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Backend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85B1137-748C-E316-C1F9-3D377C049B4E}"/>
                </a:ext>
              </a:extLst>
            </p:cNvPr>
            <p:cNvSpPr/>
            <p:nvPr/>
          </p:nvSpPr>
          <p:spPr>
            <a:xfrm>
              <a:off x="4484419" y="4474198"/>
              <a:ext cx="1250216" cy="125021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altLang="ko-KR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Arduino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B067F2F-C835-8918-EF4F-ECE3D4C868DA}"/>
              </a:ext>
            </a:extLst>
          </p:cNvPr>
          <p:cNvSpPr txBox="1"/>
          <p:nvPr/>
        </p:nvSpPr>
        <p:spPr>
          <a:xfrm>
            <a:off x="101990" y="5962254"/>
            <a:ext cx="6442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9B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MQTT</a:t>
            </a:r>
            <a:r>
              <a:rPr lang="ko-KR" altLang="en-US" sz="2400" dirty="0">
                <a:solidFill>
                  <a:srgbClr val="FF9B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통신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이용한 스타형 방식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A3E50C-A6BC-73F7-E223-CCDCD6FCE441}"/>
              </a:ext>
            </a:extLst>
          </p:cNvPr>
          <p:cNvGrpSpPr/>
          <p:nvPr/>
        </p:nvGrpSpPr>
        <p:grpSpPr>
          <a:xfrm>
            <a:off x="5848531" y="1782337"/>
            <a:ext cx="6238693" cy="3348058"/>
            <a:chOff x="5848531" y="1782337"/>
            <a:chExt cx="6238693" cy="334805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503A8F1-A0FF-6FA0-9894-199197B576DA}"/>
                </a:ext>
              </a:extLst>
            </p:cNvPr>
            <p:cNvGrpSpPr/>
            <p:nvPr/>
          </p:nvGrpSpPr>
          <p:grpSpPr>
            <a:xfrm>
              <a:off x="5848531" y="1782337"/>
              <a:ext cx="6238693" cy="2356899"/>
              <a:chOff x="7094863" y="2518846"/>
              <a:chExt cx="4656342" cy="235689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A231BE7-AD11-2CD2-3237-0D5C12B5FD6B}"/>
                  </a:ext>
                </a:extLst>
              </p:cNvPr>
              <p:cNvSpPr txBox="1"/>
              <p:nvPr/>
            </p:nvSpPr>
            <p:spPr>
              <a:xfrm>
                <a:off x="7094863" y="3281797"/>
                <a:ext cx="46563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Backend Query</a:t>
                </a:r>
                <a:r>
                  <a:rPr lang="ko-KR" altLang="en-US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량</a:t>
                </a:r>
                <a:r>
                  <a:rPr lang="en-US" altLang="ko-KR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3600" b="1" dirty="0" smtClean="0">
                    <a:solidFill>
                      <a:srgbClr val="FF9B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50%</a:t>
                </a:r>
                <a:r>
                  <a:rPr lang="en-US" altLang="ko-KR" sz="3200" dirty="0" smtClean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감소</a:t>
                </a:r>
                <a:endParaRPr lang="ko-KR" altLang="en-US" sz="24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09428B6-54C9-8FCF-83F9-33CCB8CC0202}"/>
                  </a:ext>
                </a:extLst>
              </p:cNvPr>
              <p:cNvSpPr txBox="1"/>
              <p:nvPr/>
            </p:nvSpPr>
            <p:spPr>
              <a:xfrm>
                <a:off x="7094863" y="2518846"/>
                <a:ext cx="46563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IoT</a:t>
                </a:r>
                <a:r>
                  <a:rPr lang="ko-KR" altLang="en-US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기기 간 안정적인 통신 가능</a:t>
                </a:r>
                <a:endParaRPr lang="ko-KR" altLang="en-US" sz="24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43A857-1914-38A6-B004-72186E497A95}"/>
                  </a:ext>
                </a:extLst>
              </p:cNvPr>
              <p:cNvSpPr txBox="1"/>
              <p:nvPr/>
            </p:nvSpPr>
            <p:spPr>
              <a:xfrm>
                <a:off x="7094863" y="4229414"/>
                <a:ext cx="46563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Frontend </a:t>
                </a:r>
                <a:r>
                  <a:rPr lang="ko-KR" altLang="en-US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업데이트 </a:t>
                </a:r>
                <a:r>
                  <a:rPr lang="ko-KR" altLang="en-US" sz="2400" dirty="0" smtClean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성능</a:t>
                </a:r>
                <a:r>
                  <a:rPr lang="en-US" altLang="ko-KR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3600" b="1" dirty="0" smtClean="0">
                    <a:solidFill>
                      <a:srgbClr val="FF9B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50</a:t>
                </a:r>
                <a:r>
                  <a:rPr lang="en-US" altLang="ko-KR" sz="3600" b="1" dirty="0">
                    <a:solidFill>
                      <a:srgbClr val="FF9B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% </a:t>
                </a:r>
                <a:r>
                  <a:rPr lang="ko-KR" altLang="en-US" sz="2400" dirty="0">
                    <a:solidFill>
                      <a:schemeClr val="bg1">
                        <a:lumMod val="9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증가</a:t>
                </a:r>
                <a:endParaRPr lang="ko-KR" altLang="en-US" sz="2400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21AD5E-1852-A8CA-5FC5-486641FF7622}"/>
                </a:ext>
              </a:extLst>
            </p:cNvPr>
            <p:cNvSpPr txBox="1"/>
            <p:nvPr/>
          </p:nvSpPr>
          <p:spPr>
            <a:xfrm rot="5400000">
              <a:off x="8645178" y="4496205"/>
              <a:ext cx="806714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…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13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F8018FF-9067-C0F3-7CFA-A159091D59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pic>
          <p:nvPicPr>
            <p:cNvPr id="3" name="그림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3" b="12563"/>
            <a:stretch/>
          </p:blipFill>
          <p:spPr>
            <a:xfrm>
              <a:off x="0" y="1"/>
              <a:ext cx="12192001" cy="6858000"/>
            </a:xfrm>
            <a:prstGeom prst="rect">
              <a:avLst/>
            </a:prstGeom>
          </p:spPr>
        </p:pic>
        <p:sp>
          <p:nvSpPr>
            <p:cNvPr id="4" name="직사각형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733555" y="2705725"/>
            <a:ext cx="6724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6337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32E18CA-F473-4134-12F2-5AAE438E89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B7196DC-E3C7-4CA2-F5F9-637B36D727C4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2" b="788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F01AB9-3E69-50E2-4849-2E59EE605B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577846" y="1700527"/>
            <a:ext cx="5932646" cy="3487724"/>
            <a:chOff x="1577846" y="1700527"/>
            <a:chExt cx="5932646" cy="3487724"/>
          </a:xfrm>
        </p:grpSpPr>
        <p:grpSp>
          <p:nvGrpSpPr>
            <p:cNvPr id="16" name="그룹 15"/>
            <p:cNvGrpSpPr/>
            <p:nvPr/>
          </p:nvGrpSpPr>
          <p:grpSpPr>
            <a:xfrm>
              <a:off x="1577846" y="2628699"/>
              <a:ext cx="2238827" cy="1651650"/>
              <a:chOff x="1652008" y="2628699"/>
              <a:chExt cx="2238827" cy="165165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652008" y="3818684"/>
                <a:ext cx="2238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제품 생산 과정</a:t>
                </a: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1421" y="2628699"/>
                <a:ext cx="1080000" cy="1080000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</p:pic>
        </p:grpSp>
        <p:grpSp>
          <p:nvGrpSpPr>
            <p:cNvPr id="49" name="그룹 48"/>
            <p:cNvGrpSpPr/>
            <p:nvPr/>
          </p:nvGrpSpPr>
          <p:grpSpPr>
            <a:xfrm>
              <a:off x="4602114" y="1700527"/>
              <a:ext cx="2908378" cy="3487724"/>
              <a:chOff x="4676276" y="1700527"/>
              <a:chExt cx="2908378" cy="3487724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4682624" y="1700527"/>
                <a:ext cx="1080000" cy="3487724"/>
                <a:chOff x="4171936" y="2628699"/>
                <a:chExt cx="1080000" cy="348772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71936" y="2628699"/>
                  <a:ext cx="1080000" cy="1080000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21" name="직사각형 20"/>
                <p:cNvSpPr/>
                <p:nvPr/>
              </p:nvSpPr>
              <p:spPr>
                <a:xfrm>
                  <a:off x="4448947" y="5716313"/>
                  <a:ext cx="55015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0" dirty="0" err="1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IoT</a:t>
                  </a:r>
                  <a:endParaRPr lang="ko-KR" altLang="en-US" sz="2000" dirty="0"/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4676276" y="2890512"/>
                <a:ext cx="1080000" cy="1772255"/>
                <a:chOff x="5642548" y="1936444"/>
                <a:chExt cx="1080000" cy="177225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42548" y="2628699"/>
                  <a:ext cx="1080000" cy="1080000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39" name="직사각형 38"/>
                <p:cNvSpPr/>
                <p:nvPr/>
              </p:nvSpPr>
              <p:spPr>
                <a:xfrm>
                  <a:off x="5787248" y="1936444"/>
                  <a:ext cx="85792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Cloud</a:t>
                  </a:r>
                  <a:endParaRPr lang="ko-KR" altLang="en-US" sz="2000" dirty="0"/>
                </a:p>
              </p:txBody>
            </p:sp>
          </p:grpSp>
          <p:grpSp>
            <p:nvGrpSpPr>
              <p:cNvPr id="44" name="그룹 43"/>
              <p:cNvGrpSpPr/>
              <p:nvPr/>
            </p:nvGrpSpPr>
            <p:grpSpPr>
              <a:xfrm>
                <a:off x="6063083" y="3582767"/>
                <a:ext cx="1521571" cy="1605484"/>
                <a:chOff x="8507686" y="2628699"/>
                <a:chExt cx="1521571" cy="1605484"/>
              </a:xfrm>
            </p:grpSpPr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28471" y="2628699"/>
                  <a:ext cx="1080000" cy="1080000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43" name="직사각형 42"/>
                <p:cNvSpPr/>
                <p:nvPr/>
              </p:nvSpPr>
              <p:spPr>
                <a:xfrm>
                  <a:off x="8507686" y="3834073"/>
                  <a:ext cx="15215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Digital Twin</a:t>
                  </a:r>
                  <a:endParaRPr lang="ko-KR" altLang="en-US" sz="2000" dirty="0">
                    <a:solidFill>
                      <a:schemeClr val="bg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244229" y="1700527"/>
                <a:ext cx="1151277" cy="1590095"/>
                <a:chOff x="6244229" y="1700527"/>
                <a:chExt cx="1151277" cy="1590095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6244229" y="2890512"/>
                  <a:ext cx="115127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chemeClr val="bg1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</a:rPr>
                    <a:t>Big Data</a:t>
                  </a:r>
                </a:p>
              </p:txBody>
            </p:sp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79867" y="1700527"/>
                  <a:ext cx="1080000" cy="1080000"/>
                </a:xfrm>
                <a:prstGeom prst="rect">
                  <a:avLst/>
                </a:prstGeom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</p:pic>
          </p:grpSp>
        </p:grpSp>
        <p:sp>
          <p:nvSpPr>
            <p:cNvPr id="58" name="십자형 57"/>
            <p:cNvSpPr/>
            <p:nvPr/>
          </p:nvSpPr>
          <p:spPr>
            <a:xfrm>
              <a:off x="3792917" y="3163653"/>
              <a:ext cx="450000" cy="450000"/>
            </a:xfrm>
            <a:prstGeom prst="plus">
              <a:avLst>
                <a:gd name="adj" fmla="val 46810"/>
              </a:avLst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A22416-9687-9DAF-E22A-AAE69B8FB40E}"/>
              </a:ext>
            </a:extLst>
          </p:cNvPr>
          <p:cNvGrpSpPr/>
          <p:nvPr/>
        </p:nvGrpSpPr>
        <p:grpSpPr>
          <a:xfrm>
            <a:off x="7842921" y="2633952"/>
            <a:ext cx="2771233" cy="1651650"/>
            <a:chOff x="7842921" y="2633952"/>
            <a:chExt cx="2771233" cy="1651650"/>
          </a:xfrm>
        </p:grpSpPr>
        <p:cxnSp>
          <p:nvCxnSpPr>
            <p:cNvPr id="57" name="직선 화살표 연결선 56"/>
            <p:cNvCxnSpPr/>
            <p:nvPr/>
          </p:nvCxnSpPr>
          <p:spPr>
            <a:xfrm>
              <a:off x="7842921" y="3429000"/>
              <a:ext cx="53240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8375327" y="2633952"/>
              <a:ext cx="2238827" cy="1651650"/>
              <a:chOff x="8262443" y="2628699"/>
              <a:chExt cx="2238827" cy="1651650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1856" y="2628699"/>
                <a:ext cx="1080000" cy="1080000"/>
              </a:xfrm>
              <a:prstGeom prst="rect">
                <a:avLst/>
              </a:prstGeom>
              <a:effectLst>
                <a:glow rad="139700">
                  <a:srgbClr val="B7FF00">
                    <a:alpha val="40000"/>
                  </a:srgbClr>
                </a:glow>
              </a:effec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8262443" y="3818684"/>
                <a:ext cx="22388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B7FF00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지능형 생산 공장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2744F0-E236-E98B-3017-CB085B76B1A3}"/>
              </a:ext>
            </a:extLst>
          </p:cNvPr>
          <p:cNvSpPr txBox="1"/>
          <p:nvPr/>
        </p:nvSpPr>
        <p:spPr>
          <a:xfrm>
            <a:off x="370390" y="309062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기획의도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팩토리</a:t>
            </a:r>
          </a:p>
        </p:txBody>
      </p:sp>
    </p:spTree>
    <p:extLst>
      <p:ext uri="{BB962C8B-B14F-4D97-AF65-F5344CB8AC3E}">
        <p14:creationId xmlns:p14="http://schemas.microsoft.com/office/powerpoint/2010/main" val="23179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7FB3-C5C4-5C67-F0F2-DBE6C6775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1003F7-E861-37DE-C133-F763A364E589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8DDC7-54F0-12DB-9F7D-6E03125F3DBB}"/>
              </a:ext>
            </a:extLst>
          </p:cNvPr>
          <p:cNvSpPr txBox="1"/>
          <p:nvPr/>
        </p:nvSpPr>
        <p:spPr>
          <a:xfrm>
            <a:off x="4558488" y="1631356"/>
            <a:ext cx="6531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저비용 </a:t>
            </a:r>
            <a:r>
              <a:rPr lang="en-US" altLang="ko-KR" sz="3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IoT </a:t>
            </a:r>
            <a:r>
              <a:rPr lang="ko-KR" altLang="en-US" sz="32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장비를 이용하여 비용 절감</a:t>
            </a:r>
            <a:endParaRPr lang="en-US" altLang="ko-KR" sz="32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38426F-8071-469D-3F44-E1B35A5F89C1}"/>
              </a:ext>
            </a:extLst>
          </p:cNvPr>
          <p:cNvSpPr txBox="1"/>
          <p:nvPr/>
        </p:nvSpPr>
        <p:spPr>
          <a:xfrm>
            <a:off x="5119720" y="2402374"/>
            <a:ext cx="5419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탑재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Device 875,000 + </a:t>
            </a:r>
            <a:r>
              <a:rPr lang="el-GR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α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61C4B5-ABF6-17A8-E4DA-022F371BA255}"/>
              </a:ext>
            </a:extLst>
          </p:cNvPr>
          <p:cNvSpPr txBox="1"/>
          <p:nvPr/>
        </p:nvSpPr>
        <p:spPr>
          <a:xfrm>
            <a:off x="5119720" y="2937720"/>
            <a:ext cx="5419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Raspberry-Pi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B7FF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114,000</a:t>
            </a:r>
            <a:endParaRPr lang="ko-KR" altLang="en-US" sz="2800" b="1" dirty="0">
              <a:solidFill>
                <a:srgbClr val="B7FF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242DC1-ADFC-2FBF-C48F-8F3C2CF58EEF}"/>
              </a:ext>
            </a:extLst>
          </p:cNvPr>
          <p:cNvGrpSpPr/>
          <p:nvPr/>
        </p:nvGrpSpPr>
        <p:grpSpPr>
          <a:xfrm>
            <a:off x="5899136" y="3794626"/>
            <a:ext cx="3850611" cy="1789206"/>
            <a:chOff x="5899136" y="3693026"/>
            <a:chExt cx="3850611" cy="1789206"/>
          </a:xfrm>
        </p:grpSpPr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7814D032-8B15-4589-98EB-D0B0475CB945}"/>
                </a:ext>
              </a:extLst>
            </p:cNvPr>
            <p:cNvSpPr/>
            <p:nvPr/>
          </p:nvSpPr>
          <p:spPr>
            <a:xfrm>
              <a:off x="7530848" y="3693026"/>
              <a:ext cx="595445" cy="562967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9A05E6-CC61-03E8-EAD0-5D1A1D189BE5}"/>
                </a:ext>
              </a:extLst>
            </p:cNvPr>
            <p:cNvSpPr txBox="1"/>
            <p:nvPr/>
          </p:nvSpPr>
          <p:spPr>
            <a:xfrm>
              <a:off x="5899136" y="4466569"/>
              <a:ext cx="385061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B7FF0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87% </a:t>
              </a:r>
              <a:r>
                <a:rPr kumimoji="0" lang="ko-KR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B7FF00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절감</a:t>
              </a:r>
              <a:endParaRPr lang="ko-KR" altLang="en-US" sz="3600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FDA285E-52F9-390F-0E50-030BC5E0D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7241" r="6517" b="9371"/>
          <a:stretch/>
        </p:blipFill>
        <p:spPr>
          <a:xfrm rot="21051105">
            <a:off x="484923" y="1472971"/>
            <a:ext cx="4343534" cy="42205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163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27B4-B6A6-DB0E-96AB-1FB020CF7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FEBF3A-4F58-C2F8-64D7-1CB5C20E4A5B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향후 계획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1124814" y="1997563"/>
            <a:ext cx="5885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산업으로 확장 적용</a:t>
            </a:r>
            <a:endParaRPr lang="en-US" altLang="ko-KR" sz="40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AEEE4-E566-EAD7-6A12-C1E88E4404D6}"/>
              </a:ext>
            </a:extLst>
          </p:cNvPr>
          <p:cNvSpPr txBox="1"/>
          <p:nvPr/>
        </p:nvSpPr>
        <p:spPr>
          <a:xfrm>
            <a:off x="1124814" y="3008350"/>
            <a:ext cx="5419206" cy="113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개발한 스마트 팩토리 시스템을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다양한 산업 분야에 적용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55EE5-3F12-F1A6-31B8-2A7EB640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16" y="1175182"/>
            <a:ext cx="4802866" cy="480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A70201-EFF8-96CD-B7C4-712AFD8FC116}"/>
              </a:ext>
            </a:extLst>
          </p:cNvPr>
          <p:cNvSpPr txBox="1"/>
          <p:nvPr/>
        </p:nvSpPr>
        <p:spPr>
          <a:xfrm>
            <a:off x="1124814" y="4608785"/>
            <a:ext cx="5419206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반도체 </a:t>
            </a:r>
            <a:r>
              <a:rPr lang="en-US" altLang="ko-KR" sz="2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2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자동차 </a:t>
            </a:r>
            <a:r>
              <a:rPr lang="en-US" altLang="ko-KR" sz="2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2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가전 </a:t>
            </a:r>
            <a:r>
              <a:rPr lang="en-US" altLang="ko-KR" sz="2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lang="ko-KR" altLang="en-US" sz="2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철강 </a:t>
            </a:r>
            <a:r>
              <a:rPr lang="en-US" altLang="ko-KR" sz="2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12496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27B4-B6A6-DB0E-96AB-1FB020CF7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FEBF3A-4F58-C2F8-64D7-1CB5C20E4A5B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소개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71092" y="2246196"/>
            <a:ext cx="10896167" cy="1561530"/>
            <a:chOff x="1721503" y="2628332"/>
            <a:chExt cx="8507430" cy="12192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503" y="2628332"/>
              <a:ext cx="1219200" cy="12192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304" y="2628332"/>
              <a:ext cx="1219200" cy="12192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105" y="2628332"/>
              <a:ext cx="1219200" cy="12192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03"/>
            <a:stretch/>
          </p:blipFill>
          <p:spPr>
            <a:xfrm>
              <a:off x="7438366" y="2628332"/>
              <a:ext cx="1070961" cy="12192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36" b="6073"/>
            <a:stretch/>
          </p:blipFill>
          <p:spPr>
            <a:xfrm>
              <a:off x="9147735" y="2628332"/>
              <a:ext cx="1081198" cy="12192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778239" y="4043974"/>
            <a:ext cx="134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EM / FE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3017396" y="4043974"/>
            <a:ext cx="1758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INFRA / 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5667755" y="4043974"/>
            <a:ext cx="134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7977789" y="4043974"/>
            <a:ext cx="134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EM / FE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10201252" y="4043974"/>
            <a:ext cx="134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AI / BE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805817" y="1548283"/>
            <a:ext cx="134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강현성</a:t>
            </a:r>
            <a:endParaRPr lang="en-US" altLang="ko-KR" sz="2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3250576" y="1548283"/>
            <a:ext cx="134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김구태</a:t>
            </a:r>
            <a:endParaRPr lang="en-US" altLang="ko-KR" sz="2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5695335" y="1548283"/>
            <a:ext cx="134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손우혁</a:t>
            </a:r>
            <a:endParaRPr lang="en-US" altLang="ko-KR" sz="2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8005367" y="1548283"/>
            <a:ext cx="134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어지민</a:t>
            </a:r>
            <a:endParaRPr lang="en-US" altLang="ko-KR" sz="2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75391-9439-4BFC-C3A6-B75CC8769FE7}"/>
              </a:ext>
            </a:extLst>
          </p:cNvPr>
          <p:cNvSpPr txBox="1"/>
          <p:nvPr/>
        </p:nvSpPr>
        <p:spPr>
          <a:xfrm>
            <a:off x="10201252" y="1548283"/>
            <a:ext cx="134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임경태</a:t>
            </a:r>
            <a:endParaRPr lang="en-US" altLang="ko-KR" sz="2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9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8019" y="2040355"/>
            <a:ext cx="9869069" cy="2777290"/>
            <a:chOff x="1118019" y="2040355"/>
            <a:chExt cx="9869069" cy="2777290"/>
          </a:xfrm>
        </p:grpSpPr>
        <p:pic>
          <p:nvPicPr>
            <p:cNvPr id="4" name="Picture 2" descr="검은색 직사각형에 흰색 삼성전자 레터마크가 있습니다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60" r="16773"/>
            <a:stretch/>
          </p:blipFill>
          <p:spPr bwMode="auto">
            <a:xfrm>
              <a:off x="1118019" y="2040355"/>
              <a:ext cx="3311107" cy="2777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5d47b1ea-9b5e-4589-8cda-b4e3bc93ce9f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9563" y="2919412"/>
              <a:ext cx="3057525" cy="1019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삼성 청년 SW 아카데미 (ssafy.com)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638" y="2467768"/>
              <a:ext cx="3844925" cy="192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491209" y="2382559"/>
            <a:ext cx="7376272" cy="2092881"/>
            <a:chOff x="3706488" y="2382559"/>
            <a:chExt cx="7376272" cy="2092881"/>
          </a:xfrm>
        </p:grpSpPr>
        <p:sp>
          <p:nvSpPr>
            <p:cNvPr id="3" name="직사각형 2"/>
            <p:cNvSpPr/>
            <p:nvPr/>
          </p:nvSpPr>
          <p:spPr>
            <a:xfrm>
              <a:off x="3706488" y="2382559"/>
              <a:ext cx="5422081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“</a:t>
              </a:r>
              <a:r>
                <a:rPr lang="ko-KR" altLang="en-US" sz="3200" b="1" dirty="0" smtClean="0">
                  <a:solidFill>
                    <a:srgbClr val="B7FF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품질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이란 </a:t>
              </a:r>
              <a:r>
                <a:rPr lang="ko-KR" altLang="en-US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아무도 보는 사람이 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없어도</a:t>
              </a:r>
              <a:endParaRPr lang="en-US" altLang="ko-KR" sz="28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8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올바르게 </a:t>
              </a:r>
              <a:r>
                <a:rPr lang="ko-KR" altLang="en-US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일하는 것을 의미한다</a:t>
              </a:r>
              <a:r>
                <a:rPr lang="en-US" altLang="ko-KR" sz="28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.”</a:t>
              </a:r>
            </a:p>
            <a:p>
              <a:pPr algn="ctr"/>
              <a:endParaRPr lang="en-US" altLang="ko-KR" sz="2800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lang="en-US" altLang="ko-KR" sz="280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Henry Ford -</a:t>
              </a:r>
              <a:endParaRPr lang="ko-KR" altLang="en-US" sz="28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028" name="Picture 4" descr="헨리 포드 - 위키백과, 우리 모두의 백과사전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619" y="2467768"/>
              <a:ext cx="1502141" cy="1917297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6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DD1BF1-4E76-AAD9-98B2-515EBD06789E}"/>
              </a:ext>
            </a:extLst>
          </p:cNvPr>
          <p:cNvSpPr txBox="1"/>
          <p:nvPr/>
        </p:nvSpPr>
        <p:spPr>
          <a:xfrm>
            <a:off x="2733554" y="3044278"/>
            <a:ext cx="672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Q &amp; A</a:t>
            </a:r>
            <a:endParaRPr lang="ko-KR" altLang="en-US" sz="4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AF32B-F97E-0294-1A38-AC541D4A8F25}"/>
              </a:ext>
            </a:extLst>
          </p:cNvPr>
          <p:cNvSpPr txBox="1"/>
          <p:nvPr/>
        </p:nvSpPr>
        <p:spPr>
          <a:xfrm>
            <a:off x="2733554" y="3044279"/>
            <a:ext cx="6724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 you</a:t>
            </a:r>
            <a:r>
              <a:rPr lang="en-US" altLang="ko-KR" sz="4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4400" dirty="0">
              <a:solidFill>
                <a:srgbClr val="B7FF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5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3D77D-0429-A0B2-A3E3-B96014717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CB324D-BD06-7E80-4570-C4395DF1A259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5B1AE776-FE3B-D537-AF51-C71E85B6D5E5}"/>
              </a:ext>
            </a:extLst>
          </p:cNvPr>
          <p:cNvSpPr txBox="1"/>
          <p:nvPr/>
        </p:nvSpPr>
        <p:spPr>
          <a:xfrm>
            <a:off x="723015" y="1185362"/>
            <a:ext cx="56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어려웠던 점</a:t>
            </a:r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E73039A4-4129-5D27-E9B0-C26E3C43143B}"/>
              </a:ext>
            </a:extLst>
          </p:cNvPr>
          <p:cNvSpPr txBox="1"/>
          <p:nvPr/>
        </p:nvSpPr>
        <p:spPr>
          <a:xfrm>
            <a:off x="723015" y="1738497"/>
            <a:ext cx="56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주제를 선정한 계기</a:t>
            </a:r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88DB2FAA-3FEF-EC21-BD09-7BA515D183C5}"/>
              </a:ext>
            </a:extLst>
          </p:cNvPr>
          <p:cNvSpPr txBox="1"/>
          <p:nvPr/>
        </p:nvSpPr>
        <p:spPr>
          <a:xfrm>
            <a:off x="723015" y="2291632"/>
            <a:ext cx="56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03. 3-DOF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사용한 이유</a:t>
            </a: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2C9CE525-02A1-3FE2-C34F-5281F356A8ED}"/>
              </a:ext>
            </a:extLst>
          </p:cNvPr>
          <p:cNvSpPr txBox="1"/>
          <p:nvPr/>
        </p:nvSpPr>
        <p:spPr>
          <a:xfrm>
            <a:off x="723015" y="2844767"/>
            <a:ext cx="56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04. </a:t>
            </a:r>
            <a:r>
              <a:rPr lang="ko-KR" altLang="en-US" sz="28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로봇팔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산업 현장 적용 가능성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B60C1C4D-314D-F4B8-337D-4B1989DD04AF}"/>
              </a:ext>
            </a:extLst>
          </p:cNvPr>
          <p:cNvSpPr txBox="1"/>
          <p:nvPr/>
        </p:nvSpPr>
        <p:spPr>
          <a:xfrm>
            <a:off x="723015" y="3397902"/>
            <a:ext cx="56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3D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프린터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도면</a:t>
            </a:r>
          </a:p>
        </p:txBody>
      </p:sp>
      <p:sp>
        <p:nvSpPr>
          <p:cNvPr id="10" name="TextBox 9">
            <a:hlinkClick r:id="rId8" action="ppaction://hlinksldjump"/>
            <a:extLst>
              <a:ext uri="{FF2B5EF4-FFF2-40B4-BE49-F238E27FC236}">
                <a16:creationId xmlns:a16="http://schemas.microsoft.com/office/drawing/2014/main" id="{98785A01-9FC2-9585-8A5F-5FE7836F62C4}"/>
              </a:ext>
            </a:extLst>
          </p:cNvPr>
          <p:cNvSpPr txBox="1"/>
          <p:nvPr/>
        </p:nvSpPr>
        <p:spPr>
          <a:xfrm>
            <a:off x="723014" y="3951037"/>
            <a:ext cx="56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06.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전자석 사용 이유</a:t>
            </a:r>
          </a:p>
        </p:txBody>
      </p:sp>
      <p:sp>
        <p:nvSpPr>
          <p:cNvPr id="11" name="TextBox 10">
            <a:hlinkClick r:id="rId9" action="ppaction://hlinksldjump"/>
            <a:extLst>
              <a:ext uri="{FF2B5EF4-FFF2-40B4-BE49-F238E27FC236}">
                <a16:creationId xmlns:a16="http://schemas.microsoft.com/office/drawing/2014/main" id="{B6546027-B22F-FDFC-0A85-94A27A7E6EAB}"/>
              </a:ext>
            </a:extLst>
          </p:cNvPr>
          <p:cNvSpPr txBox="1"/>
          <p:nvPr/>
        </p:nvSpPr>
        <p:spPr>
          <a:xfrm>
            <a:off x="723015" y="4504172"/>
            <a:ext cx="56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07.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너트 정렬</a:t>
            </a:r>
          </a:p>
        </p:txBody>
      </p:sp>
      <p:sp>
        <p:nvSpPr>
          <p:cNvPr id="12" name="TextBox 11">
            <a:hlinkClick r:id="rId10" action="ppaction://hlinksldjump"/>
            <a:extLst>
              <a:ext uri="{FF2B5EF4-FFF2-40B4-BE49-F238E27FC236}">
                <a16:creationId xmlns:a16="http://schemas.microsoft.com/office/drawing/2014/main" id="{8B5A936A-4D51-4F91-0CA3-E03558636E91}"/>
              </a:ext>
            </a:extLst>
          </p:cNvPr>
          <p:cNvSpPr txBox="1"/>
          <p:nvPr/>
        </p:nvSpPr>
        <p:spPr>
          <a:xfrm>
            <a:off x="723015" y="5057307"/>
            <a:ext cx="56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08.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HW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제작 여부</a:t>
            </a:r>
          </a:p>
        </p:txBody>
      </p:sp>
      <p:sp>
        <p:nvSpPr>
          <p:cNvPr id="13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631641F4-436B-DDCF-4A02-B215B52662E5}"/>
              </a:ext>
            </a:extLst>
          </p:cNvPr>
          <p:cNvSpPr txBox="1"/>
          <p:nvPr/>
        </p:nvSpPr>
        <p:spPr>
          <a:xfrm>
            <a:off x="723015" y="5610442"/>
            <a:ext cx="560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09.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규모</a:t>
            </a:r>
          </a:p>
        </p:txBody>
      </p:sp>
      <p:sp>
        <p:nvSpPr>
          <p:cNvPr id="14" name="TextBox 13">
            <a:hlinkClick r:id="rId12" action="ppaction://hlinksldjump"/>
            <a:extLst>
              <a:ext uri="{FF2B5EF4-FFF2-40B4-BE49-F238E27FC236}">
                <a16:creationId xmlns:a16="http://schemas.microsoft.com/office/drawing/2014/main" id="{1FDDDC1A-B53C-EE62-5E88-92588A94B280}"/>
              </a:ext>
            </a:extLst>
          </p:cNvPr>
          <p:cNvSpPr txBox="1"/>
          <p:nvPr/>
        </p:nvSpPr>
        <p:spPr>
          <a:xfrm>
            <a:off x="5510007" y="1185362"/>
            <a:ext cx="58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향후 추가할 기능</a:t>
            </a:r>
          </a:p>
        </p:txBody>
      </p:sp>
      <p:sp>
        <p:nvSpPr>
          <p:cNvPr id="15" name="TextBox 14">
            <a:hlinkClick r:id="rId13" action="ppaction://hlinksldjump"/>
            <a:extLst>
              <a:ext uri="{FF2B5EF4-FFF2-40B4-BE49-F238E27FC236}">
                <a16:creationId xmlns:a16="http://schemas.microsoft.com/office/drawing/2014/main" id="{7241F387-B3B6-84D6-4CD2-2F30FF9AEA61}"/>
              </a:ext>
            </a:extLst>
          </p:cNvPr>
          <p:cNvSpPr txBox="1"/>
          <p:nvPr/>
        </p:nvSpPr>
        <p:spPr>
          <a:xfrm>
            <a:off x="5510004" y="2290974"/>
            <a:ext cx="58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12. AI </a:t>
            </a:r>
            <a:r>
              <a:rPr lang="ko-KR" altLang="en-US" sz="28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하이퍼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파라미터</a:t>
            </a:r>
          </a:p>
        </p:txBody>
      </p:sp>
      <p:sp>
        <p:nvSpPr>
          <p:cNvPr id="16" name="TextBox 15">
            <a:hlinkClick r:id="rId14" action="ppaction://hlinksldjump"/>
            <a:extLst>
              <a:ext uri="{FF2B5EF4-FFF2-40B4-BE49-F238E27FC236}">
                <a16:creationId xmlns:a16="http://schemas.microsoft.com/office/drawing/2014/main" id="{6A6295A9-B569-D277-075C-6BB7E1CE2FBF}"/>
              </a:ext>
            </a:extLst>
          </p:cNvPr>
          <p:cNvSpPr txBox="1"/>
          <p:nvPr/>
        </p:nvSpPr>
        <p:spPr>
          <a:xfrm>
            <a:off x="5510005" y="1745267"/>
            <a:ext cx="58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산업 현장 적용</a:t>
            </a:r>
          </a:p>
        </p:txBody>
      </p:sp>
      <p:sp>
        <p:nvSpPr>
          <p:cNvPr id="17" name="TextBox 16">
            <a:hlinkClick r:id="rId15" action="ppaction://hlinksldjump"/>
            <a:extLst>
              <a:ext uri="{FF2B5EF4-FFF2-40B4-BE49-F238E27FC236}">
                <a16:creationId xmlns:a16="http://schemas.microsoft.com/office/drawing/2014/main" id="{7BE922EB-B47B-AD3F-6169-62F4B838676D}"/>
              </a:ext>
            </a:extLst>
          </p:cNvPr>
          <p:cNvSpPr txBox="1"/>
          <p:nvPr/>
        </p:nvSpPr>
        <p:spPr>
          <a:xfrm>
            <a:off x="5510007" y="2844109"/>
            <a:ext cx="58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13. AI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모델의 실시간 추론 속도</a:t>
            </a:r>
          </a:p>
        </p:txBody>
      </p:sp>
      <p:sp>
        <p:nvSpPr>
          <p:cNvPr id="18" name="TextBox 17">
            <a:hlinkClick r:id="rId16" action="ppaction://hlinksldjump"/>
            <a:extLst>
              <a:ext uri="{FF2B5EF4-FFF2-40B4-BE49-F238E27FC236}">
                <a16:creationId xmlns:a16="http://schemas.microsoft.com/office/drawing/2014/main" id="{D95F8C46-4964-0796-B722-7C39A1147E33}"/>
              </a:ext>
            </a:extLst>
          </p:cNvPr>
          <p:cNvSpPr txBox="1"/>
          <p:nvPr/>
        </p:nvSpPr>
        <p:spPr>
          <a:xfrm>
            <a:off x="5510003" y="3397244"/>
            <a:ext cx="6681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14.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방식과 비교했을 때 운영 비용 절감 비율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hlinkClick r:id="rId17" action="ppaction://hlinksldjump"/>
            <a:extLst>
              <a:ext uri="{FF2B5EF4-FFF2-40B4-BE49-F238E27FC236}">
                <a16:creationId xmlns:a16="http://schemas.microsoft.com/office/drawing/2014/main" id="{EBA09103-4874-3DFD-0AF1-317BDF45193B}"/>
              </a:ext>
            </a:extLst>
          </p:cNvPr>
          <p:cNvSpPr txBox="1"/>
          <p:nvPr/>
        </p:nvSpPr>
        <p:spPr>
          <a:xfrm>
            <a:off x="5510007" y="3950379"/>
            <a:ext cx="58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15. AI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도입 외에 추가적인 개선 방안</a:t>
            </a:r>
          </a:p>
        </p:txBody>
      </p:sp>
      <p:sp>
        <p:nvSpPr>
          <p:cNvPr id="20" name="TextBox 19">
            <a:hlinkClick r:id="rId18" action="ppaction://hlinksldjump"/>
            <a:extLst>
              <a:ext uri="{FF2B5EF4-FFF2-40B4-BE49-F238E27FC236}">
                <a16:creationId xmlns:a16="http://schemas.microsoft.com/office/drawing/2014/main" id="{91F4F7EA-EF7D-37A9-F47E-A610AD8036C5}"/>
              </a:ext>
            </a:extLst>
          </p:cNvPr>
          <p:cNvSpPr txBox="1"/>
          <p:nvPr/>
        </p:nvSpPr>
        <p:spPr>
          <a:xfrm>
            <a:off x="5510007" y="4503514"/>
            <a:ext cx="58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16.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모델의 유지보수와 업데이트 주기</a:t>
            </a:r>
          </a:p>
        </p:txBody>
      </p:sp>
      <p:sp>
        <p:nvSpPr>
          <p:cNvPr id="21" name="TextBox 20">
            <a:hlinkClick r:id="rId19" action="ppaction://hlinksldjump"/>
            <a:extLst>
              <a:ext uri="{FF2B5EF4-FFF2-40B4-BE49-F238E27FC236}">
                <a16:creationId xmlns:a16="http://schemas.microsoft.com/office/drawing/2014/main" id="{CD42767B-C55A-658A-ED84-330C561280E6}"/>
              </a:ext>
            </a:extLst>
          </p:cNvPr>
          <p:cNvSpPr txBox="1"/>
          <p:nvPr/>
        </p:nvSpPr>
        <p:spPr>
          <a:xfrm>
            <a:off x="5510007" y="5056649"/>
            <a:ext cx="58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17.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다른 증강 방법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or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다른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hlinkClick r:id="rId20" action="ppaction://hlinksldjump"/>
            <a:extLst>
              <a:ext uri="{FF2B5EF4-FFF2-40B4-BE49-F238E27FC236}">
                <a16:creationId xmlns:a16="http://schemas.microsoft.com/office/drawing/2014/main" id="{CFB902EE-8BFE-013D-55C4-9F5FD4910798}"/>
              </a:ext>
            </a:extLst>
          </p:cNvPr>
          <p:cNvSpPr txBox="1"/>
          <p:nvPr/>
        </p:nvSpPr>
        <p:spPr>
          <a:xfrm>
            <a:off x="5510007" y="5609784"/>
            <a:ext cx="581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18. SSAFY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제공한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62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B411-9EAF-D5B5-4B10-75EBF416F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62554-26C9-178D-B012-4D3281AB44A2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어려웠던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07D76-675A-315A-08C9-9711329C4F54}"/>
              </a:ext>
            </a:extLst>
          </p:cNvPr>
          <p:cNvSpPr txBox="1"/>
          <p:nvPr/>
        </p:nvSpPr>
        <p:spPr>
          <a:xfrm>
            <a:off x="1841500" y="2090172"/>
            <a:ext cx="8509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하드웨어와 서버 간 통신이 가장 큰 어려움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초기에는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SSE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사용해 단방향 통신을 구현했으나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라즈베리 파이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아두이노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프론트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등 다수의 디바이스가 웹과 통신해야 하는 필요성을 인식함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해결하기 위해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MQTT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도입해 다량의 기기 간 실시간 무선 통신과 서버 및 웹 간 통신을 안정적으로 구현함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7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03083-6DF2-1714-90ED-CF323DC9D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6F40E3-8D16-9286-65A1-EFA224487867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주제를 선정한 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826E2-DC22-317F-593A-DD07E5E5D0D3}"/>
              </a:ext>
            </a:extLst>
          </p:cNvPr>
          <p:cNvSpPr txBox="1"/>
          <p:nvPr/>
        </p:nvSpPr>
        <p:spPr>
          <a:xfrm>
            <a:off x="1841500" y="2459504"/>
            <a:ext cx="8509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팩토리의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핵심 목표인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고품질의 효율적인 생산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위해 품질 관리 자동화는 필수적임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불량 너트 검사 시스템은 품질 보증을 자동화하고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Human Error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줄여 생산 공정의 효율성과 정확도를 높이는 데 기여함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</a:t>
            </a:r>
            <a:r>
              <a:rPr lang="en-US" altLang="ko-KR" sz="28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3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8D03A-A839-127C-585D-04806BFE6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A9DA0-4231-8A41-55EF-C7BDAEDB4308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03. 3-DOF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사용한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54A13-7FC1-7991-4C66-307E049CA787}"/>
              </a:ext>
            </a:extLst>
          </p:cNvPr>
          <p:cNvSpPr txBox="1"/>
          <p:nvPr/>
        </p:nvSpPr>
        <p:spPr>
          <a:xfrm>
            <a:off x="1841500" y="2274838"/>
            <a:ext cx="8509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시뮬레이션 환경에서 실험한 결과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끝단을 지면과 수직하게 고정할 경우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3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자유도만으로 원하는 동작 수행이 충분히 수행할 수 있음을 확인했습니다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만약 더 복잡한 자세 구현이 필요하다면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추가로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서보모터를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장착하여 제어 범위를 확장할 수 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8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1604B-3B43-0B98-9261-E4FBE6D6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15AE4-69EC-0E10-4BED-7623F8B3A2FF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04.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로봇팔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산업 현장 적용 가능성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46F7A-6E83-F5F4-7807-7BF40A88F173}"/>
              </a:ext>
            </a:extLst>
          </p:cNvPr>
          <p:cNvSpPr txBox="1"/>
          <p:nvPr/>
        </p:nvSpPr>
        <p:spPr>
          <a:xfrm>
            <a:off x="1841500" y="3013501"/>
            <a:ext cx="8712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앞 부분에 전자석이 장착된 부분이 모듈 형태로 제작되었기 때문에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작업의 필요에 따라 드릴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집게 등 다양한 도구로 손쉽게 교체할 수 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2DC57-3128-B305-4D17-B824CF39CF10}"/>
              </a:ext>
            </a:extLst>
          </p:cNvPr>
          <p:cNvSpPr txBox="1"/>
          <p:nvPr/>
        </p:nvSpPr>
        <p:spPr>
          <a:xfrm>
            <a:off x="2540000" y="15842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저희의 로봇 팔의 끝단은 모듈 형태로 제작되었기 때문에 작업의 필요에 따라 드릴</a:t>
            </a:r>
            <a:r>
              <a:rPr lang="en-US" altLang="ko-KR" dirty="0"/>
              <a:t>, </a:t>
            </a:r>
            <a:r>
              <a:rPr lang="ko-KR" altLang="en-US" dirty="0"/>
              <a:t>집게 등 다양한 도구로 손쉽게 교체할 수 있기 때문에</a:t>
            </a:r>
            <a:r>
              <a:rPr lang="en-US" altLang="ko-KR" dirty="0"/>
              <a:t>, </a:t>
            </a:r>
            <a:r>
              <a:rPr lang="ko-KR" altLang="en-US" dirty="0"/>
              <a:t>너트 뿐 아니라 다른 부품에서도 범용적으로 사용할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58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08205" y="1134817"/>
            <a:ext cx="9175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 스마트 팩토리 </a:t>
            </a:r>
            <a:r>
              <a:rPr lang="ko-KR" altLang="en-US" sz="3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시장 성장 </a:t>
            </a:r>
            <a:r>
              <a:rPr lang="en-US" altLang="ko-KR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단위 </a:t>
            </a:r>
            <a:r>
              <a:rPr lang="en-US" altLang="ko-KR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원</a:t>
            </a:r>
            <a:r>
              <a:rPr lang="en-US" altLang="ko-KR" sz="32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E758BE-0F34-81A3-9EED-D10C4FD9F472}"/>
              </a:ext>
            </a:extLst>
          </p:cNvPr>
          <p:cNvGrpSpPr/>
          <p:nvPr/>
        </p:nvGrpSpPr>
        <p:grpSpPr>
          <a:xfrm>
            <a:off x="1852463" y="1992607"/>
            <a:ext cx="8487074" cy="4275445"/>
            <a:chOff x="1852463" y="1992607"/>
            <a:chExt cx="8487074" cy="4275445"/>
          </a:xfrm>
        </p:grpSpPr>
        <p:grpSp>
          <p:nvGrpSpPr>
            <p:cNvPr id="45" name="그룹 44"/>
            <p:cNvGrpSpPr/>
            <p:nvPr/>
          </p:nvGrpSpPr>
          <p:grpSpPr>
            <a:xfrm>
              <a:off x="1852463" y="1992607"/>
              <a:ext cx="8487074" cy="3813197"/>
              <a:chOff x="3022477" y="2166227"/>
              <a:chExt cx="8487074" cy="3813197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3584180" y="2674699"/>
                <a:ext cx="7347499" cy="2811700"/>
                <a:chOff x="3584180" y="2964067"/>
                <a:chExt cx="7347499" cy="2811700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3584180" y="3933698"/>
                  <a:ext cx="312864" cy="1842069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4756334" y="3788511"/>
                  <a:ext cx="312864" cy="1987256"/>
                </a:xfrm>
                <a:prstGeom prst="rect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5925014" y="3670545"/>
                  <a:ext cx="312864" cy="2105221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102669" y="3534432"/>
                  <a:ext cx="312864" cy="2241335"/>
                </a:xfrm>
                <a:prstGeom prst="rect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8275007" y="3327358"/>
                  <a:ext cx="312864" cy="2448409"/>
                </a:xfrm>
                <a:prstGeom prst="rect">
                  <a:avLst/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9446483" y="3171463"/>
                  <a:ext cx="312857" cy="2604304"/>
                </a:xfrm>
                <a:prstGeom prst="rect">
                  <a:avLst/>
                </a:prstGeom>
                <a:solidFill>
                  <a:schemeClr val="bg1">
                    <a:alpha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10618815" y="2964067"/>
                  <a:ext cx="312864" cy="2811699"/>
                </a:xfrm>
                <a:prstGeom prst="rect">
                  <a:avLst/>
                </a:prstGeom>
                <a:solidFill>
                  <a:srgbClr val="B7FF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3327760" y="5636526"/>
                <a:ext cx="7876511" cy="342898"/>
                <a:chOff x="3305289" y="5887169"/>
                <a:chExt cx="7876511" cy="342898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3305289" y="5891513"/>
                  <a:ext cx="8391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>
                          <a:alpha val="80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rPr>
                    <a:t>2020</a:t>
                  </a:r>
                  <a:endParaRPr lang="ko-KR" altLang="en-US" sz="1600" dirty="0">
                    <a:solidFill>
                      <a:schemeClr val="bg1">
                        <a:alpha val="8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480154" y="5887169"/>
                  <a:ext cx="8391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>
                          <a:alpha val="80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rPr>
                    <a:t>2021</a:t>
                  </a:r>
                  <a:endParaRPr lang="ko-KR" altLang="en-US" sz="1600" dirty="0">
                    <a:solidFill>
                      <a:schemeClr val="bg1">
                        <a:alpha val="8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655019" y="5891513"/>
                  <a:ext cx="8391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>
                          <a:alpha val="80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rPr>
                    <a:t>2022</a:t>
                  </a:r>
                  <a:endParaRPr lang="ko-KR" altLang="en-US" sz="1600" dirty="0">
                    <a:solidFill>
                      <a:schemeClr val="bg1">
                        <a:alpha val="8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6826923" y="5891513"/>
                  <a:ext cx="8391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>
                          <a:alpha val="80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rPr>
                    <a:t>2023</a:t>
                  </a:r>
                  <a:endParaRPr lang="ko-KR" altLang="en-US" sz="1600" dirty="0">
                    <a:solidFill>
                      <a:schemeClr val="bg1">
                        <a:alpha val="8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7998827" y="5891513"/>
                  <a:ext cx="8391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>
                          <a:alpha val="80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rPr>
                    <a:t>2024</a:t>
                  </a:r>
                  <a:endParaRPr lang="ko-KR" altLang="en-US" sz="1600" dirty="0">
                    <a:solidFill>
                      <a:schemeClr val="bg1">
                        <a:alpha val="8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9170731" y="5891513"/>
                  <a:ext cx="8391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>
                          <a:alpha val="80000"/>
                        </a:schemeClr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rPr>
                    <a:t>2025</a:t>
                  </a:r>
                  <a:endParaRPr lang="ko-KR" altLang="en-US" sz="1600" dirty="0">
                    <a:solidFill>
                      <a:schemeClr val="bg1">
                        <a:alpha val="8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0342635" y="5891513"/>
                  <a:ext cx="83916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B7FF00"/>
                      </a:solidFill>
                      <a:latin typeface="Pretendard Light" panose="02000403000000020004" pitchFamily="50" charset="-127"/>
                      <a:ea typeface="Pretendard Light" panose="02000403000000020004" pitchFamily="50" charset="-127"/>
                      <a:cs typeface="Pretendard Light" panose="02000403000000020004" pitchFamily="50" charset="-127"/>
                    </a:rPr>
                    <a:t>2026</a:t>
                  </a:r>
                  <a:endParaRPr lang="ko-KR" altLang="en-US" sz="1600" dirty="0">
                    <a:solidFill>
                      <a:srgbClr val="B7FF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10059822" y="2166227"/>
                <a:ext cx="1449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B7FF00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24</a:t>
                </a:r>
                <a:r>
                  <a:rPr lang="ko-KR" altLang="en-US" dirty="0">
                    <a:solidFill>
                      <a:srgbClr val="B7FF00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조 </a:t>
                </a:r>
                <a:r>
                  <a:rPr lang="en-US" altLang="ko-KR" dirty="0">
                    <a:solidFill>
                      <a:srgbClr val="B7FF00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6</a:t>
                </a:r>
                <a:r>
                  <a:rPr lang="ko-KR" altLang="en-US" dirty="0">
                    <a:solidFill>
                      <a:srgbClr val="B7FF00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천억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22477" y="3146961"/>
                <a:ext cx="1449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alpha val="80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11</a:t>
                </a:r>
                <a:r>
                  <a:rPr lang="ko-KR" altLang="en-US" dirty="0">
                    <a:solidFill>
                      <a:schemeClr val="bg1">
                        <a:alpha val="80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조 </a:t>
                </a:r>
                <a:r>
                  <a:rPr lang="en-US" altLang="ko-KR" dirty="0">
                    <a:solidFill>
                      <a:schemeClr val="bg1">
                        <a:alpha val="80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8</a:t>
                </a:r>
                <a:r>
                  <a:rPr lang="ko-KR" altLang="en-US" dirty="0">
                    <a:solidFill>
                      <a:schemeClr val="bg1">
                        <a:alpha val="80000"/>
                      </a:schemeClr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천억</a:t>
                </a:r>
              </a:p>
            </p:txBody>
          </p:sp>
          <p:cxnSp>
            <p:nvCxnSpPr>
              <p:cNvPr id="44" name="직선 연결선 43"/>
              <p:cNvCxnSpPr>
                <a:cxnSpLocks/>
              </p:cNvCxnSpPr>
              <p:nvPr/>
            </p:nvCxnSpPr>
            <p:spPr>
              <a:xfrm>
                <a:off x="3132164" y="5482054"/>
                <a:ext cx="8201025" cy="0"/>
              </a:xfrm>
              <a:prstGeom prst="line">
                <a:avLst/>
              </a:prstGeom>
              <a:ln>
                <a:solidFill>
                  <a:schemeClr val="bg1">
                    <a:alpha val="8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CA62DF-F6D9-93F7-5425-F89D1CB6365C}"/>
                </a:ext>
              </a:extLst>
            </p:cNvPr>
            <p:cNvSpPr txBox="1"/>
            <p:nvPr/>
          </p:nvSpPr>
          <p:spPr>
            <a:xfrm>
              <a:off x="3607303" y="5960275"/>
              <a:ext cx="4977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</a:rPr>
                <a:t>출처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</a:rPr>
                <a:t>: 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</a:rPr>
                <a:t>중소기업기술로드맵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</a:rPr>
                <a:t>(2023 ~ 2025)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0C19A86-4362-D7AF-2D56-4B2965AE82C5}"/>
              </a:ext>
            </a:extLst>
          </p:cNvPr>
          <p:cNvSpPr txBox="1"/>
          <p:nvPr/>
        </p:nvSpPr>
        <p:spPr>
          <a:xfrm>
            <a:off x="370390" y="309062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기획의도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팩토리</a:t>
            </a:r>
          </a:p>
        </p:txBody>
      </p:sp>
    </p:spTree>
    <p:extLst>
      <p:ext uri="{BB962C8B-B14F-4D97-AF65-F5344CB8AC3E}">
        <p14:creationId xmlns:p14="http://schemas.microsoft.com/office/powerpoint/2010/main" val="240348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71B1-9C25-1B82-9699-13A300B9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33787B-CFA0-A63D-8944-74CD652A996D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3D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프린터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E854D-87CF-BEA7-72F0-B79263106F61}"/>
              </a:ext>
            </a:extLst>
          </p:cNvPr>
          <p:cNvSpPr txBox="1"/>
          <p:nvPr/>
        </p:nvSpPr>
        <p:spPr>
          <a:xfrm>
            <a:off x="1841500" y="3013501"/>
            <a:ext cx="850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저희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HW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필요한 부분을 치수를 측정하여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Catia V5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도면을 작성하고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3D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프린터로 출력했습니다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3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40F19-B954-AFBD-DDAE-FDAA58C55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91417-D298-6070-D552-4BE6642E7290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06.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전자석 사용 이유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C51C1-6E10-3991-2DB1-ABD8BDEE9AAE}"/>
              </a:ext>
            </a:extLst>
          </p:cNvPr>
          <p:cNvSpPr txBox="1"/>
          <p:nvPr/>
        </p:nvSpPr>
        <p:spPr>
          <a:xfrm>
            <a:off x="1841500" y="3013501"/>
            <a:ext cx="850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로봇팔과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벨트 사이의 높이 차이로 인해 집게로 바닥의 너트를 잡기 어려워 전자석을 이용해 너트를 잡는 방식을 도입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6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CE0B8-E554-0522-DE28-37ED86C6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4190E-D189-D897-F945-5DDEBAE91D2D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07.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너트 정렬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5012B-2B22-F56E-6C7C-CD8CC3CDE4D7}"/>
              </a:ext>
            </a:extLst>
          </p:cNvPr>
          <p:cNvSpPr txBox="1"/>
          <p:nvPr/>
        </p:nvSpPr>
        <p:spPr>
          <a:xfrm>
            <a:off x="1841500" y="3013501"/>
            <a:ext cx="850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컨베이어 벨트에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정렬기를 배치하여 여러 줄로 오는 너트를 한 줄로 정렬할 수 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2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2AC69-34CA-60D8-4B5C-53082629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F07B74-3C33-9EAC-67B4-EE88F8F359AA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08. </a:t>
            </a:r>
            <a:r>
              <a:rPr lang="ko-KR" altLang="en-US" sz="24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</a:t>
            </a:r>
            <a:r>
              <a:rPr lang="en-US" altLang="ko-KR" sz="24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HW </a:t>
            </a:r>
            <a:r>
              <a:rPr lang="ko-KR" altLang="en-US" sz="24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제작 여부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BFB81-7302-54D4-A842-D4A24D13F9AA}"/>
              </a:ext>
            </a:extLst>
          </p:cNvPr>
          <p:cNvSpPr txBox="1"/>
          <p:nvPr/>
        </p:nvSpPr>
        <p:spPr>
          <a:xfrm>
            <a:off x="1384300" y="3198167"/>
            <a:ext cx="9423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정밀한 치수가 필요한 기구 설계나 </a:t>
            </a:r>
            <a:r>
              <a:rPr lang="ko-KR" altLang="en-US" sz="2400" dirty="0" err="1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패키징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</a:t>
            </a:r>
            <a:r>
              <a:rPr lang="ko-KR" altLang="en-US" sz="2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경우에는 </a:t>
            </a:r>
            <a:r>
              <a:rPr lang="en-US" altLang="ko-KR" sz="2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3D </a:t>
            </a:r>
            <a:r>
              <a:rPr lang="ko-KR" altLang="en-US" sz="2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프린터를 활용하여 제작했습니다</a:t>
            </a:r>
            <a:r>
              <a:rPr lang="en-US" altLang="ko-KR" sz="2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외의 부분들은 </a:t>
            </a:r>
            <a:r>
              <a:rPr lang="en-US" altLang="ko-KR" sz="2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SSAFY</a:t>
            </a:r>
            <a:r>
              <a:rPr lang="ko-KR" altLang="en-US" sz="2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제공받은 </a:t>
            </a:r>
            <a:r>
              <a:rPr lang="ko-KR" altLang="en-US" sz="2400" dirty="0" err="1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교보재를</a:t>
            </a:r>
            <a:r>
              <a:rPr lang="ko-KR" altLang="en-US" sz="2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최대한 활용했습니다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7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A3CBC-FB97-EBA6-5D47-566F7EFE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F981D0-2A23-8C8E-3D7F-44C3545120C3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09.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규모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087E9-261E-66FF-7E86-CCACC728AD3D}"/>
              </a:ext>
            </a:extLst>
          </p:cNvPr>
          <p:cNvSpPr txBox="1"/>
          <p:nvPr/>
        </p:nvSpPr>
        <p:spPr>
          <a:xfrm>
            <a:off x="1841500" y="2274838"/>
            <a:ext cx="8509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 모두 임베디드에 관심이 있어 기획을 신속히 결정하고 개발을 조기에 시작할 수 있었습니다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기계공학과 전기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 전공 지식을 활용해 효율적으로 프로젝트를 진행했으며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일치된 목표와 열정 덕분에 테스트와 유지보수에 더 많은 시간을 투자할 수 있었습니다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AB535-CC47-ACCC-178A-BF18CAE6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0E574-E7BB-2DB5-D26F-EEC08873ECF8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향후 추가할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64AD4-3A3F-1B50-5C19-EE1C3BFB5A1C}"/>
              </a:ext>
            </a:extLst>
          </p:cNvPr>
          <p:cNvSpPr txBox="1"/>
          <p:nvPr/>
        </p:nvSpPr>
        <p:spPr>
          <a:xfrm>
            <a:off x="1841500" y="2828835"/>
            <a:ext cx="87249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사용 중인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로봇팔은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순기구학을 통해 모터 각도를 제어하고 있으나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앞으로는 카메라 캘리브레이션을 활용한 좌표계 통합과 역기구학을 적용해 더욱 정밀하고 효율적인 제어를 구현하고자 합니다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19695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73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CE91E-CEE2-2FF6-5ED6-B9E4711A4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4C54EA-1CF8-A342-536A-2B60A8C27D7A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산업 현장 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2BA0F-C5EF-3B57-32D5-5207491C6285}"/>
              </a:ext>
            </a:extLst>
          </p:cNvPr>
          <p:cNvSpPr txBox="1"/>
          <p:nvPr/>
        </p:nvSpPr>
        <p:spPr>
          <a:xfrm>
            <a:off x="1841500" y="2090172"/>
            <a:ext cx="8509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저희 프로젝트는 제조업 분야와 스마트 팩토리 구축에 적용 가능합니다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 불량 탐지 시스템으로 자동화된 검사와 선별 작업을 구현하고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로봇 팔 도구 교체를 통해 공정을 최적화할 수 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팩토리와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연계해 공장 내 장비와 연결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실시간 데이터 통합 관리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공정 간 협업 강화로 생산성을 극대화할 수 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53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E53FB-4604-0936-24E1-53B7FFB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E01CA-F91C-8133-710A-023114D6C370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12. AI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하이퍼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파라미터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5306D-8EA4-CAF9-261B-620AC995C643}"/>
              </a:ext>
            </a:extLst>
          </p:cNvPr>
          <p:cNvSpPr txBox="1"/>
          <p:nvPr/>
        </p:nvSpPr>
        <p:spPr>
          <a:xfrm>
            <a:off x="1060450" y="2090172"/>
            <a:ext cx="100711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모델의 학습 성능을 최적화하기 위해 초기 및 최종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학습률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(lr0, </a:t>
            </a:r>
            <a:r>
              <a:rPr lang="en-US" altLang="ko-KR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lrf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), Batch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크기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Loss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관련 파라미터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(Box Loss, Class Loss, DFL),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드롭아웃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비율을 조정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초기와 최종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학습률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비율 조정으로 안정적인 수렴을 유도하고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Batch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크기는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16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최적의 성능을 확인했으며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Loss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가중치 조정으로 예측 세부사항을 개선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드롭아웃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비율을 최적화해 학습 안정성과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과적합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방지 효과를 얻음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7A44-0B48-F35A-ECB9-89805DDE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12400-6E93-29CB-DD15-CF86E71167EE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13. AI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모델의 실시간 추론 속도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129FE-5F34-678B-6F6F-ACA74B4F1EDF}"/>
              </a:ext>
            </a:extLst>
          </p:cNvPr>
          <p:cNvSpPr txBox="1"/>
          <p:nvPr/>
        </p:nvSpPr>
        <p:spPr>
          <a:xfrm>
            <a:off x="1841500" y="2090172"/>
            <a:ext cx="8509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YOLOv11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모델은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경량화된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구조로 초당 약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30~60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프레임을 처리할 수 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다만 멀티코어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CPU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환경에서는 초당 약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5~10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프레임 수준이나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속도는 일반적인 산업용 공정 환경에서 실시간 품질 검사를 수행하기에 충분한 수준입니다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43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8551F-B425-BCF2-4D91-E33BBC0A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933A18-044E-1A7F-39F2-DA6B5504CDD1}"/>
              </a:ext>
            </a:extLst>
          </p:cNvPr>
          <p:cNvSpPr txBox="1"/>
          <p:nvPr/>
        </p:nvSpPr>
        <p:spPr>
          <a:xfrm>
            <a:off x="1942149" y="370617"/>
            <a:ext cx="619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14.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방식과 비교했을 때 운영 비용 절감 비율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2C331-D420-22F9-1B9B-02C36D6F683D}"/>
              </a:ext>
            </a:extLst>
          </p:cNvPr>
          <p:cNvSpPr txBox="1"/>
          <p:nvPr/>
        </p:nvSpPr>
        <p:spPr>
          <a:xfrm>
            <a:off x="1108075" y="1720840"/>
            <a:ext cx="99758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영국 맥킨지에 따르면</a:t>
            </a:r>
          </a:p>
          <a:p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기업은 총 품질 비용을 절감할 수 있으며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클레임을 줄임으로써 보증 비용의 상당 부분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종종 최대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30%)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차지했습니다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이러한 돌파구는 단기적으로 상당한 마진 개선을 주도할 수 있으며 장기적으로는 종종 매출의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2%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5%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달성할 수 있습니다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뿐만 아니라 신뢰성과 평판이 향상되어 부가적 가치 창출이 가능해질 것입니다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87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CD70C7-4C80-5C16-CF84-F1A0CCF85B6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2" b="788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직사각형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91588" y="2967335"/>
            <a:ext cx="1020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생산성 </a:t>
            </a:r>
            <a:r>
              <a:rPr lang="en-US" altLang="ko-KR" sz="5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34.7%</a:t>
            </a:r>
            <a:r>
              <a:rPr lang="en-US" altLang="ko-KR" sz="4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증가</a:t>
            </a:r>
            <a:r>
              <a:rPr lang="en-US" altLang="ko-KR" sz="4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40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품질 </a:t>
            </a:r>
            <a:r>
              <a:rPr lang="en-US" altLang="ko-KR" sz="5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48.4%</a:t>
            </a:r>
            <a:r>
              <a:rPr lang="en-US" altLang="ko-KR" sz="40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40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향상</a:t>
            </a:r>
            <a:r>
              <a:rPr lang="en-US" altLang="ko-KR" sz="4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D3578F-8B42-4C03-0F28-58A3F3804FAC}"/>
              </a:ext>
            </a:extLst>
          </p:cNvPr>
          <p:cNvSpPr txBox="1"/>
          <p:nvPr/>
        </p:nvSpPr>
        <p:spPr>
          <a:xfrm>
            <a:off x="370390" y="309062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기획의도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팩토리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ECAB4-1D77-823A-C9E6-9BD1EBC89FCB}"/>
              </a:ext>
            </a:extLst>
          </p:cNvPr>
          <p:cNvSpPr txBox="1"/>
          <p:nvPr/>
        </p:nvSpPr>
        <p:spPr>
          <a:xfrm>
            <a:off x="4217699" y="5856441"/>
            <a:ext cx="3756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중소벤처기업부</a:t>
            </a:r>
          </a:p>
        </p:txBody>
      </p:sp>
    </p:spTree>
    <p:extLst>
      <p:ext uri="{BB962C8B-B14F-4D97-AF65-F5344CB8AC3E}">
        <p14:creationId xmlns:p14="http://schemas.microsoft.com/office/powerpoint/2010/main" val="341463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C46FE-666E-8F7D-B2D8-D067211DE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506C8F-ACD8-E18B-0B85-E59C3169802F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15. AI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도입 외에 추가적인 개선 방안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66890-0D6D-29E8-78F3-5A987B7AE285}"/>
              </a:ext>
            </a:extLst>
          </p:cNvPr>
          <p:cNvSpPr txBox="1"/>
          <p:nvPr/>
        </p:nvSpPr>
        <p:spPr>
          <a:xfrm>
            <a:off x="1841500" y="2274838"/>
            <a:ext cx="8509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기반 설비 유지보수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(Predictive Maintenance)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도입으로 가동률 향상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에너지 사용 최적화 및 폐기물 관리 시스템 강화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팩토리 통합 플랫폼 구축으로 공정 간 데이터 흐름 최적화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2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FD93C-1992-01CA-EEAB-48191D084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2A2DAC-0C06-3348-A7AC-505A6889464A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16.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모델의 유지보수와 업데이트 주기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81626-B1FC-4316-18B9-7E6F5F9AA151}"/>
              </a:ext>
            </a:extLst>
          </p:cNvPr>
          <p:cNvSpPr txBox="1"/>
          <p:nvPr/>
        </p:nvSpPr>
        <p:spPr>
          <a:xfrm>
            <a:off x="1841500" y="3013502"/>
            <a:ext cx="8509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 주기에 따라 모델을 전이 학습하여 최신 상태 유지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일반적으로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3~6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개월 단위로 모델 성능 평가 및 업데이트 진행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14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C77A-8F82-DED7-20D8-CE7E53F48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819888-86F0-CFB1-43AC-BF5FF6ED3E7E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17.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다른 증강 방법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or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다른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454CB-F36D-BF5E-A7CC-750D3A1BCF4D}"/>
              </a:ext>
            </a:extLst>
          </p:cNvPr>
          <p:cNvSpPr txBox="1"/>
          <p:nvPr/>
        </p:nvSpPr>
        <p:spPr>
          <a:xfrm>
            <a:off x="1841500" y="1081560"/>
            <a:ext cx="850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생성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DCGAN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사용</a:t>
            </a:r>
          </a:p>
          <a:p>
            <a:pPr algn="ctr"/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하지만 프로젝트에 적용할만한 품질의 그림을 생성하지는 못하여 폐기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CD5F8D-7E71-4D8C-271E-4C44115F6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2531167"/>
            <a:ext cx="7991475" cy="3853757"/>
          </a:xfrm>
          <a:prstGeom prst="rect">
            <a:avLst/>
          </a:prstGeom>
        </p:spPr>
      </p:pic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7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67CE5-8AC4-CB53-9722-97653AF3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5C52B-D7A8-E3A0-CD1A-05F04408763A}"/>
              </a:ext>
            </a:extLst>
          </p:cNvPr>
          <p:cNvSpPr txBox="1"/>
          <p:nvPr/>
        </p:nvSpPr>
        <p:spPr>
          <a:xfrm>
            <a:off x="1942149" y="370617"/>
            <a:ext cx="4989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18. SSAFY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제공한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GPU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C2AB1-871C-1604-841F-434DC3FEDEE1}"/>
              </a:ext>
            </a:extLst>
          </p:cNvPr>
          <p:cNvSpPr txBox="1"/>
          <p:nvPr/>
        </p:nvSpPr>
        <p:spPr>
          <a:xfrm>
            <a:off x="1104900" y="2828835"/>
            <a:ext cx="998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SSAFY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제공한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NVIDIA Tesla V100 GPU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Google </a:t>
            </a:r>
            <a:r>
              <a:rPr lang="en-US" altLang="ko-KR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Colab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제공하는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TPUv2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비교했을 때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 이상의 속도 차이 경험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A754A10-5066-3847-2BDA-B20CF06B87ED}"/>
              </a:ext>
            </a:extLst>
          </p:cNvPr>
          <p:cNvSpPr txBox="1"/>
          <p:nvPr/>
        </p:nvSpPr>
        <p:spPr>
          <a:xfrm>
            <a:off x="370390" y="309062"/>
            <a:ext cx="314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&amp; A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58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078D-FA4B-C48A-17E8-F2BD1C1DB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BBF5AAF-FF4A-E515-D9D7-01A6C03BC8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B071571-CBE6-39D6-ED24-CCEF202E68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2" b="788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7AD8304-D08C-583C-51EA-87B1FFABA1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E68EDA-5D0B-1AB1-47F8-A662E58C2E6B}"/>
              </a:ext>
            </a:extLst>
          </p:cNvPr>
          <p:cNvSpPr txBox="1"/>
          <p:nvPr/>
        </p:nvSpPr>
        <p:spPr>
          <a:xfrm>
            <a:off x="991588" y="2967335"/>
            <a:ext cx="1020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000" dirty="0" smtClean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비용의 최대 </a:t>
            </a:r>
            <a:r>
              <a:rPr lang="en-US" altLang="ko-KR" sz="5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30%</a:t>
            </a:r>
            <a:r>
              <a:rPr lang="en-US" altLang="ko-KR" sz="40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40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절감</a:t>
            </a:r>
            <a:endParaRPr lang="ko-KR" altLang="en-US" sz="4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739DC-562E-0C82-6363-2834D02BEB9C}"/>
              </a:ext>
            </a:extLst>
          </p:cNvPr>
          <p:cNvSpPr txBox="1"/>
          <p:nvPr/>
        </p:nvSpPr>
        <p:spPr>
          <a:xfrm>
            <a:off x="370390" y="309062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기획의도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팩토리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D0122-3EBF-8BC5-3093-DAB2AB8231F9}"/>
              </a:ext>
            </a:extLst>
          </p:cNvPr>
          <p:cNvSpPr txBox="1"/>
          <p:nvPr/>
        </p:nvSpPr>
        <p:spPr>
          <a:xfrm>
            <a:off x="4217699" y="5856441"/>
            <a:ext cx="3756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: McKinsey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Company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A165DF-8885-D21C-53AA-7EF22C1BE47A}"/>
              </a:ext>
            </a:extLst>
          </p:cNvPr>
          <p:cNvSpPr txBox="1"/>
          <p:nvPr/>
        </p:nvSpPr>
        <p:spPr>
          <a:xfrm>
            <a:off x="991588" y="2243957"/>
            <a:ext cx="1020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24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품질의 총 비용을 줄이고 </a:t>
            </a:r>
            <a:r>
              <a:rPr lang="ko-KR" altLang="en-US" sz="2400" dirty="0" err="1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클레임수를</a:t>
            </a:r>
            <a:r>
              <a:rPr lang="ko-KR" altLang="en-US" sz="24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감소시켜</a:t>
            </a:r>
            <a:endParaRPr lang="ko-KR" altLang="en-US" sz="2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580E5E-9821-78D0-4494-544089950355}"/>
              </a:ext>
            </a:extLst>
          </p:cNvPr>
          <p:cNvSpPr txBox="1"/>
          <p:nvPr/>
        </p:nvSpPr>
        <p:spPr>
          <a:xfrm>
            <a:off x="991587" y="2967335"/>
            <a:ext cx="1020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0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매출의 </a:t>
            </a:r>
            <a:r>
              <a:rPr lang="en-US" altLang="ko-KR" sz="5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2%~5%</a:t>
            </a:r>
            <a:r>
              <a:rPr lang="en-US" altLang="ko-KR" sz="40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40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해당하는 이익 증가</a:t>
            </a:r>
            <a:endParaRPr lang="ko-KR" altLang="en-US" sz="4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83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3C4D-C167-3BC6-C3F8-B50E7DB97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5D4FEAA-E1C5-9741-0FF1-5B059A512F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6693C5-18EB-10B2-4576-8E507217A4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2" b="7884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112A4E-6C06-AE7A-B6CB-6D0611521E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B8A5F7-F2F3-29FB-5699-37CC7E2BCB41}"/>
              </a:ext>
            </a:extLst>
          </p:cNvPr>
          <p:cNvSpPr txBox="1"/>
          <p:nvPr/>
        </p:nvSpPr>
        <p:spPr>
          <a:xfrm>
            <a:off x="370390" y="309062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기획의도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문제 인식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59AD8-FFDF-30CA-5901-28403521D419}"/>
              </a:ext>
            </a:extLst>
          </p:cNvPr>
          <p:cNvSpPr txBox="1"/>
          <p:nvPr/>
        </p:nvSpPr>
        <p:spPr>
          <a:xfrm>
            <a:off x="4217699" y="5856441"/>
            <a:ext cx="3756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중소기업중앙회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5088D-23E8-06D9-F2D2-0FDF501446F1}"/>
              </a:ext>
            </a:extLst>
          </p:cNvPr>
          <p:cNvSpPr txBox="1"/>
          <p:nvPr/>
        </p:nvSpPr>
        <p:spPr>
          <a:xfrm>
            <a:off x="991588" y="2967335"/>
            <a:ext cx="1020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스마트 팩토리 </a:t>
            </a:r>
            <a:r>
              <a:rPr lang="ko-KR" altLang="en-US" sz="40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도입률</a:t>
            </a:r>
            <a:r>
              <a:rPr lang="ko-KR" altLang="en-US" sz="4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5400" dirty="0">
                <a:solidFill>
                  <a:srgbClr val="B7FF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23%</a:t>
            </a:r>
            <a:r>
              <a:rPr lang="en-US" altLang="ko-KR" sz="4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493FE6-48F7-EF63-C61C-D1B1BA8E2864}"/>
              </a:ext>
            </a:extLst>
          </p:cNvPr>
          <p:cNvGrpSpPr/>
          <p:nvPr/>
        </p:nvGrpSpPr>
        <p:grpSpPr>
          <a:xfrm>
            <a:off x="991588" y="2458861"/>
            <a:ext cx="10208824" cy="1940278"/>
            <a:chOff x="991588" y="1953518"/>
            <a:chExt cx="10208824" cy="19402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2FF2E-62C1-5461-763B-A7C3168CBF51}"/>
                </a:ext>
              </a:extLst>
            </p:cNvPr>
            <p:cNvSpPr txBox="1"/>
            <p:nvPr/>
          </p:nvSpPr>
          <p:spPr>
            <a:xfrm>
              <a:off x="991588" y="1953518"/>
              <a:ext cx="102088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ko-KR" altLang="en-US" sz="40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스마트 팩토리 도입비용</a:t>
              </a:r>
              <a:r>
                <a:rPr lang="en-US" altLang="ko-KR" sz="4000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lang="ko-KR" altLang="en-US" sz="40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E1331D-472E-57E5-8FC3-79E1789C66E2}"/>
                </a:ext>
              </a:extLst>
            </p:cNvPr>
            <p:cNvSpPr txBox="1"/>
            <p:nvPr/>
          </p:nvSpPr>
          <p:spPr>
            <a:xfrm>
              <a:off x="991588" y="2970466"/>
              <a:ext cx="1020882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평균 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7FF00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1</a:t>
              </a:r>
              <a:r>
                <a:rPr kumimoji="0" lang="ko-KR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7FF00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억 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7FF00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5100</a:t>
              </a:r>
              <a:r>
                <a:rPr kumimoji="0" lang="ko-KR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B7FF00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만</a:t>
              </a: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04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5530</TotalTime>
  <Words>3571</Words>
  <Application>Microsoft Office PowerPoint</Application>
  <PresentationFormat>와이드스크린</PresentationFormat>
  <Paragraphs>648</Paragraphs>
  <Slides>73</Slides>
  <Notes>73</Notes>
  <HiddenSlides>4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맑은 고딕</vt:lpstr>
      <vt:lpstr>Arial</vt:lpstr>
      <vt:lpstr>Pretendard SemiBold</vt:lpstr>
      <vt:lpstr>Pretendard ExtraBold</vt:lpstr>
      <vt:lpstr>Pretendard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609</cp:revision>
  <dcterms:created xsi:type="dcterms:W3CDTF">2024-11-13T02:21:10Z</dcterms:created>
  <dcterms:modified xsi:type="dcterms:W3CDTF">2024-11-26T06:07:38Z</dcterms:modified>
</cp:coreProperties>
</file>